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  <p:embeddedFont>
      <p:font typeface="Merriweather"/>
      <p:regular r:id="rId34"/>
      <p:bold r:id="rId35"/>
      <p:italic r:id="rId36"/>
      <p:boldItalic r:id="rId37"/>
    </p:embeddedFont>
    <p:embeddedFont>
      <p:font typeface="Questrial"/>
      <p:regular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1C04DBD-AE3A-465F-AD78-B7850F0958F0}">
  <a:tblStyle styleId="{11C04DBD-AE3A-465F-AD78-B7850F0958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5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4.xml"/><Relationship Id="rId32" Type="http://schemas.openxmlformats.org/officeDocument/2006/relationships/font" Target="fonts/Roboto-italic.fntdata"/><Relationship Id="rId13" Type="http://schemas.openxmlformats.org/officeDocument/2006/relationships/slide" Target="slides/slide7.xml"/><Relationship Id="rId35" Type="http://schemas.openxmlformats.org/officeDocument/2006/relationships/font" Target="fonts/Merriweather-bold.fntdata"/><Relationship Id="rId12" Type="http://schemas.openxmlformats.org/officeDocument/2006/relationships/slide" Target="slides/slide6.xml"/><Relationship Id="rId34" Type="http://schemas.openxmlformats.org/officeDocument/2006/relationships/font" Target="fonts/Merriweather-regular.fntdata"/><Relationship Id="rId15" Type="http://schemas.openxmlformats.org/officeDocument/2006/relationships/slide" Target="slides/slide9.xml"/><Relationship Id="rId37" Type="http://schemas.openxmlformats.org/officeDocument/2006/relationships/font" Target="fonts/Merriweather-boldItalic.fntdata"/><Relationship Id="rId14" Type="http://schemas.openxmlformats.org/officeDocument/2006/relationships/slide" Target="slides/slide8.xml"/><Relationship Id="rId36" Type="http://schemas.openxmlformats.org/officeDocument/2006/relationships/font" Target="fonts/Merriweather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Questrial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f4b19bc90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f4b19bc9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b14dfcc1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b14dfcc1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Be quick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97738e3f9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97738e3f9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3c4253d5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3c4253d5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3c4253d5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3c4253d5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b14dfcc1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4b14dfcc1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dd6d7847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dd6d7847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4ddd691e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4ddd691e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4dd6d7847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4dd6d7847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None of the laws with high feature importance had significant regression coefficients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df0075fce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df0075fce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 to use machine learning to find the solution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so far used linear regression and random forests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don’t share the same set of significant laws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need to look into intercorrelation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4dd6d7847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4dd6d7847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f4b19bc90_6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f4b19bc90_6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f4b19bc90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f4b19bc90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f4f385d0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f4f385d0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f4f385d0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f4f385d0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f4b19bc90_1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f4b19bc90_1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f4b19bc90_9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f4b19bc90_9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f4b19bc90_9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f4b19bc90_9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f4b19bc90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f4b19bc90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• Hope to have impact on rising gun violence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f4b19bc90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f4b19bc90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41b50c86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41b50c86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f4b19bc90_1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f4b19bc90_1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•Ammunition regulation</a:t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•Assault weapons and large-capacity magazines </a:t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•Buyer regulations</a:t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•Child access prevention</a:t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•Concealed carry permitting</a:t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•Dealer regulations</a:t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•Domestic violence</a:t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•Gun trafficking</a:t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•Immunity</a:t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•Possession regulations</a:t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•Preemption</a:t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•Prohibitions for high-risk gun possession</a:t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•Stand your ground</a:t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•Background checks</a:t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f4f385d0a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f4f385d0a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• Poverty and socioeconomic status (Unemployment Rate)</a:t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• Race (Percentage of Blacks in Population)</a:t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• Crime rate not involving guns (Violent Crime Rate, Overall Crime Rate)</a:t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• Per-capita gun ownership (Guns Per 100 People)</a:t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• Population Density, including if the area is rural or urban</a:t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• Mental health of people involved in incidents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/>
          <p:nvPr/>
        </p:nvSpPr>
        <p:spPr>
          <a:xfrm>
            <a:off x="6975" y="3040125"/>
            <a:ext cx="9144000" cy="210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3"/>
          <p:cNvSpPr/>
          <p:nvPr/>
        </p:nvSpPr>
        <p:spPr>
          <a:xfrm>
            <a:off x="967700" y="641800"/>
            <a:ext cx="7208700" cy="20244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Merriweather"/>
                <a:ea typeface="Merriweather"/>
                <a:cs typeface="Merriweather"/>
                <a:sym typeface="Merriweather"/>
              </a:rPr>
              <a:t>The</a:t>
            </a:r>
            <a:r>
              <a:rPr b="1" lang="en" sz="2800">
                <a:latin typeface="Merriweather"/>
                <a:ea typeface="Merriweather"/>
                <a:cs typeface="Merriweather"/>
                <a:sym typeface="Merriweather"/>
              </a:rPr>
              <a:t> Relationship </a:t>
            </a:r>
            <a:r>
              <a:rPr b="1" lang="en" sz="28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between</a:t>
            </a:r>
            <a:endParaRPr b="1" sz="28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2800">
                <a:latin typeface="Merriweather"/>
                <a:ea typeface="Merriweather"/>
                <a:cs typeface="Merriweather"/>
                <a:sym typeface="Merriweather"/>
              </a:rPr>
              <a:t>Gun Laws</a:t>
            </a:r>
            <a:r>
              <a:rPr b="1" lang="en" sz="2800">
                <a:solidFill>
                  <a:srgbClr val="999999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b="1" lang="en" sz="28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and</a:t>
            </a:r>
            <a:r>
              <a:rPr b="1" lang="en" sz="2800">
                <a:solidFill>
                  <a:srgbClr val="999999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b="1" lang="en" sz="2800">
                <a:latin typeface="Merriweather"/>
                <a:ea typeface="Merriweather"/>
                <a:cs typeface="Merriweather"/>
                <a:sym typeface="Merriweather"/>
              </a:rPr>
              <a:t>Gun Violence</a:t>
            </a:r>
            <a:r>
              <a:rPr b="1" lang="en" sz="2800">
                <a:solidFill>
                  <a:srgbClr val="999999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b="1" lang="en" sz="28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using</a:t>
            </a:r>
            <a:endParaRPr b="1" sz="28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b="1" lang="en" sz="2800">
                <a:latin typeface="Merriweather"/>
                <a:ea typeface="Merriweather"/>
                <a:cs typeface="Merriweather"/>
                <a:sym typeface="Merriweather"/>
              </a:rPr>
              <a:t>Machine Learning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9" name="Google Shape;69;p13"/>
          <p:cNvSpPr txBox="1"/>
          <p:nvPr>
            <p:ph idx="4294967295" type="subTitle"/>
          </p:nvPr>
        </p:nvSpPr>
        <p:spPr>
          <a:xfrm>
            <a:off x="50" y="3040125"/>
            <a:ext cx="9144000" cy="2024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D9D9D9"/>
                </a:solidFill>
                <a:highlight>
                  <a:srgbClr val="000000"/>
                </a:highlight>
                <a:latin typeface="Merriweather"/>
                <a:ea typeface="Merriweather"/>
                <a:cs typeface="Merriweather"/>
                <a:sym typeface="Merriweather"/>
              </a:rPr>
              <a:t>By</a:t>
            </a:r>
            <a:endParaRPr b="1" sz="3000">
              <a:solidFill>
                <a:srgbClr val="D9D9D9"/>
              </a:solidFill>
              <a:highlight>
                <a:srgbClr val="000000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D9D9D9"/>
                </a:solidFill>
                <a:highlight>
                  <a:srgbClr val="000000"/>
                </a:highlight>
                <a:latin typeface="Merriweather"/>
                <a:ea typeface="Merriweather"/>
                <a:cs typeface="Merriweather"/>
                <a:sym typeface="Merriweather"/>
              </a:rPr>
              <a:t>Aryan Deorah (AOS)        Chris Goodhart (AOS)</a:t>
            </a:r>
            <a:endParaRPr b="1" sz="3000">
              <a:solidFill>
                <a:srgbClr val="D9D9D9"/>
              </a:solidFill>
              <a:highlight>
                <a:srgbClr val="000000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"/>
          <p:cNvSpPr/>
          <p:nvPr/>
        </p:nvSpPr>
        <p:spPr>
          <a:xfrm>
            <a:off x="0" y="0"/>
            <a:ext cx="68733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2"/>
          <p:cNvSpPr/>
          <p:nvPr/>
        </p:nvSpPr>
        <p:spPr>
          <a:xfrm>
            <a:off x="6942625" y="0"/>
            <a:ext cx="7485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2"/>
          <p:cNvSpPr txBox="1"/>
          <p:nvPr/>
        </p:nvSpPr>
        <p:spPr>
          <a:xfrm>
            <a:off x="34925" y="61775"/>
            <a:ext cx="6783000" cy="469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rgbClr val="000000"/>
                </a:highlight>
                <a:latin typeface="Merriweather"/>
                <a:ea typeface="Merriweather"/>
                <a:cs typeface="Merriweather"/>
                <a:sym typeface="Merriweather"/>
              </a:rPr>
              <a:t>Data Snippets</a:t>
            </a:r>
            <a:endParaRPr sz="3000">
              <a:solidFill>
                <a:schemeClr val="lt1"/>
              </a:solidFill>
              <a:highlight>
                <a:srgbClr val="000000"/>
              </a:highlight>
            </a:endParaRPr>
          </a:p>
        </p:txBody>
      </p:sp>
      <p:sp>
        <p:nvSpPr>
          <p:cNvPr id="221" name="Google Shape;221;p22"/>
          <p:cNvSpPr/>
          <p:nvPr/>
        </p:nvSpPr>
        <p:spPr>
          <a:xfrm>
            <a:off x="7760450" y="0"/>
            <a:ext cx="3846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2"/>
          <p:cNvSpPr/>
          <p:nvPr/>
        </p:nvSpPr>
        <p:spPr>
          <a:xfrm>
            <a:off x="8214375" y="0"/>
            <a:ext cx="1674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3" name="Google Shape;223;p22"/>
          <p:cNvGraphicFramePr/>
          <p:nvPr/>
        </p:nvGraphicFramePr>
        <p:xfrm>
          <a:off x="55725" y="7908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{11C04DBD-AE3A-465F-AD78-B7850F0958F0}</a:tableStyleId>
              </a:tblPr>
              <a:tblGrid>
                <a:gridCol w="1505425"/>
                <a:gridCol w="1505425"/>
                <a:gridCol w="1505425"/>
                <a:gridCol w="1505425"/>
                <a:gridCol w="1505425"/>
                <a:gridCol w="1505425"/>
              </a:tblGrid>
              <a:tr h="476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state</a:t>
                      </a:r>
                      <a:endParaRPr b="1"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year</a:t>
                      </a:r>
                      <a:endParaRPr b="1"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felony</a:t>
                      </a:r>
                      <a:endParaRPr b="1"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invcommitment</a:t>
                      </a:r>
                      <a:endParaRPr b="1"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invoutpatient</a:t>
                      </a:r>
                      <a:endParaRPr b="1"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danger</a:t>
                      </a:r>
                      <a:endParaRPr b="1"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6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Alabama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1991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6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Alaska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1991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6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Arizona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1991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6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Arkansas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1991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6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California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1991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6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Colorado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1991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6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Connecticut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1991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6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Delaware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1991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"/>
          <p:cNvSpPr/>
          <p:nvPr/>
        </p:nvSpPr>
        <p:spPr>
          <a:xfrm>
            <a:off x="0" y="0"/>
            <a:ext cx="68733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3"/>
          <p:cNvSpPr/>
          <p:nvPr/>
        </p:nvSpPr>
        <p:spPr>
          <a:xfrm>
            <a:off x="6942625" y="0"/>
            <a:ext cx="7485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3"/>
          <p:cNvSpPr txBox="1"/>
          <p:nvPr/>
        </p:nvSpPr>
        <p:spPr>
          <a:xfrm>
            <a:off x="34925" y="61775"/>
            <a:ext cx="6783000" cy="469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rgbClr val="000000"/>
                </a:highlight>
                <a:latin typeface="Merriweather"/>
                <a:ea typeface="Merriweather"/>
                <a:cs typeface="Merriweather"/>
                <a:sym typeface="Merriweather"/>
              </a:rPr>
              <a:t>Example of L</a:t>
            </a:r>
            <a:r>
              <a:rPr lang="en" sz="3000">
                <a:solidFill>
                  <a:schemeClr val="lt1"/>
                </a:solidFill>
                <a:highlight>
                  <a:srgbClr val="000000"/>
                </a:highlight>
                <a:latin typeface="Merriweather"/>
                <a:ea typeface="Merriweather"/>
                <a:cs typeface="Merriweather"/>
                <a:sym typeface="Merriweather"/>
              </a:rPr>
              <a:t>inear Regression</a:t>
            </a:r>
            <a:endParaRPr sz="3000">
              <a:solidFill>
                <a:schemeClr val="lt1"/>
              </a:solidFill>
              <a:highlight>
                <a:srgbClr val="000000"/>
              </a:highlight>
            </a:endParaRPr>
          </a:p>
        </p:txBody>
      </p:sp>
      <p:sp>
        <p:nvSpPr>
          <p:cNvPr id="231" name="Google Shape;231;p23"/>
          <p:cNvSpPr/>
          <p:nvPr/>
        </p:nvSpPr>
        <p:spPr>
          <a:xfrm>
            <a:off x="7760450" y="0"/>
            <a:ext cx="3846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3"/>
          <p:cNvSpPr/>
          <p:nvPr/>
        </p:nvSpPr>
        <p:spPr>
          <a:xfrm>
            <a:off x="8214375" y="0"/>
            <a:ext cx="1674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3"/>
          <p:cNvSpPr txBox="1"/>
          <p:nvPr/>
        </p:nvSpPr>
        <p:spPr>
          <a:xfrm>
            <a:off x="5688100" y="1184300"/>
            <a:ext cx="3051600" cy="17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Char char="-"/>
            </a:pP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Simple</a:t>
            </a: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 example: 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y = ax + b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Char char="-"/>
            </a:pP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Multiple inputs: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y</a:t>
            </a: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 = a</a:t>
            </a:r>
            <a:r>
              <a:rPr baseline="-25000" lang="en" sz="1800">
                <a:latin typeface="Questrial"/>
                <a:ea typeface="Questrial"/>
                <a:cs typeface="Questrial"/>
                <a:sym typeface="Questrial"/>
              </a:rPr>
              <a:t>1</a:t>
            </a: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x</a:t>
            </a:r>
            <a:r>
              <a:rPr baseline="-25000" lang="en" sz="1800">
                <a:latin typeface="Questrial"/>
                <a:ea typeface="Questrial"/>
                <a:cs typeface="Questrial"/>
                <a:sym typeface="Questrial"/>
              </a:rPr>
              <a:t>1</a:t>
            </a: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 + a</a:t>
            </a:r>
            <a:r>
              <a:rPr baseline="-25000" lang="en" sz="1800">
                <a:latin typeface="Questrial"/>
                <a:ea typeface="Questrial"/>
                <a:cs typeface="Questrial"/>
                <a:sym typeface="Questrial"/>
              </a:rPr>
              <a:t>2</a:t>
            </a: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x</a:t>
            </a:r>
            <a:r>
              <a:rPr baseline="-25000" lang="en" sz="1800">
                <a:latin typeface="Questrial"/>
                <a:ea typeface="Questrial"/>
                <a:cs typeface="Questrial"/>
                <a:sym typeface="Questrial"/>
              </a:rPr>
              <a:t>2</a:t>
            </a: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 + … + a</a:t>
            </a:r>
            <a:r>
              <a:rPr baseline="-25000" lang="en" sz="1800">
                <a:latin typeface="Questrial"/>
                <a:ea typeface="Questrial"/>
                <a:cs typeface="Questrial"/>
                <a:sym typeface="Questrial"/>
              </a:rPr>
              <a:t>n</a:t>
            </a: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x</a:t>
            </a:r>
            <a:r>
              <a:rPr baseline="-25000" lang="en" sz="1800">
                <a:latin typeface="Questrial"/>
                <a:ea typeface="Questrial"/>
                <a:cs typeface="Questrial"/>
                <a:sym typeface="Questrial"/>
              </a:rPr>
              <a:t>n</a:t>
            </a: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 + b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" name="Google Shape;234;p23"/>
          <p:cNvSpPr txBox="1"/>
          <p:nvPr/>
        </p:nvSpPr>
        <p:spPr>
          <a:xfrm>
            <a:off x="5657950" y="3189800"/>
            <a:ext cx="3111900" cy="19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Char char="-"/>
            </a:pP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‘</a:t>
            </a: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a</a:t>
            </a: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’ represents weights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Char char="-"/>
            </a:pP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‘</a:t>
            </a: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x</a:t>
            </a: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’ represents inputs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Char char="-"/>
            </a:pP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Minimizes least squared error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235" name="Google Shape;2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5" y="1184300"/>
            <a:ext cx="5537076" cy="366370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3"/>
          <p:cNvSpPr txBox="1"/>
          <p:nvPr/>
        </p:nvSpPr>
        <p:spPr>
          <a:xfrm>
            <a:off x="76800" y="4722425"/>
            <a:ext cx="22476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Questrial"/>
                <a:ea typeface="Questrial"/>
                <a:cs typeface="Questrial"/>
                <a:sym typeface="Questrial"/>
              </a:rPr>
              <a:t>https://en.wikipedia.org/wiki/Linear_regression</a:t>
            </a:r>
            <a:endParaRPr sz="500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/>
          <p:nvPr/>
        </p:nvSpPr>
        <p:spPr>
          <a:xfrm>
            <a:off x="0" y="0"/>
            <a:ext cx="68733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4"/>
          <p:cNvSpPr/>
          <p:nvPr/>
        </p:nvSpPr>
        <p:spPr>
          <a:xfrm>
            <a:off x="6942625" y="0"/>
            <a:ext cx="7485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4"/>
          <p:cNvSpPr txBox="1"/>
          <p:nvPr/>
        </p:nvSpPr>
        <p:spPr>
          <a:xfrm>
            <a:off x="34925" y="61775"/>
            <a:ext cx="6783000" cy="469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rgbClr val="000000"/>
                </a:highlight>
                <a:latin typeface="Merriweather"/>
                <a:ea typeface="Merriweather"/>
                <a:cs typeface="Merriweather"/>
                <a:sym typeface="Merriweather"/>
              </a:rPr>
              <a:t>L</a:t>
            </a:r>
            <a:r>
              <a:rPr lang="en" sz="3000">
                <a:solidFill>
                  <a:schemeClr val="lt1"/>
                </a:solidFill>
                <a:highlight>
                  <a:srgbClr val="000000"/>
                </a:highlight>
                <a:latin typeface="Merriweather"/>
                <a:ea typeface="Merriweather"/>
                <a:cs typeface="Merriweather"/>
                <a:sym typeface="Merriweather"/>
              </a:rPr>
              <a:t>inear Regression Results in WEKA</a:t>
            </a:r>
            <a:endParaRPr sz="3000">
              <a:solidFill>
                <a:schemeClr val="lt1"/>
              </a:solidFill>
              <a:highlight>
                <a:srgbClr val="000000"/>
              </a:highlight>
            </a:endParaRPr>
          </a:p>
        </p:txBody>
      </p:sp>
      <p:sp>
        <p:nvSpPr>
          <p:cNvPr id="244" name="Google Shape;244;p24"/>
          <p:cNvSpPr/>
          <p:nvPr/>
        </p:nvSpPr>
        <p:spPr>
          <a:xfrm>
            <a:off x="7760450" y="0"/>
            <a:ext cx="3846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4"/>
          <p:cNvSpPr/>
          <p:nvPr/>
        </p:nvSpPr>
        <p:spPr>
          <a:xfrm>
            <a:off x="8214375" y="0"/>
            <a:ext cx="1674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6" name="Google Shape;246;p24"/>
          <p:cNvCxnSpPr/>
          <p:nvPr/>
        </p:nvCxnSpPr>
        <p:spPr>
          <a:xfrm>
            <a:off x="1149725" y="2778250"/>
            <a:ext cx="873000" cy="138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24"/>
          <p:cNvCxnSpPr/>
          <p:nvPr/>
        </p:nvCxnSpPr>
        <p:spPr>
          <a:xfrm rot="10800000">
            <a:off x="1149725" y="2576088"/>
            <a:ext cx="0" cy="1989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24"/>
          <p:cNvCxnSpPr/>
          <p:nvPr/>
        </p:nvCxnSpPr>
        <p:spPr>
          <a:xfrm rot="10800000">
            <a:off x="2022725" y="2584450"/>
            <a:ext cx="0" cy="2076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24"/>
          <p:cNvCxnSpPr/>
          <p:nvPr/>
        </p:nvCxnSpPr>
        <p:spPr>
          <a:xfrm rot="10800000">
            <a:off x="1690100" y="2848475"/>
            <a:ext cx="125400" cy="5727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0" name="Google Shape;250;p24"/>
          <p:cNvSpPr txBox="1"/>
          <p:nvPr/>
        </p:nvSpPr>
        <p:spPr>
          <a:xfrm>
            <a:off x="1383475" y="3343375"/>
            <a:ext cx="8295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FF"/>
                </a:solidFill>
                <a:latin typeface="Questrial"/>
                <a:ea typeface="Questrial"/>
                <a:cs typeface="Questrial"/>
                <a:sym typeface="Questrial"/>
              </a:rPr>
              <a:t>1 or 0</a:t>
            </a:r>
            <a:endParaRPr b="1" sz="1700">
              <a:solidFill>
                <a:srgbClr val="0000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251" name="Google Shape;251;p24"/>
          <p:cNvCxnSpPr>
            <a:stCxn id="252" idx="0"/>
          </p:cNvCxnSpPr>
          <p:nvPr/>
        </p:nvCxnSpPr>
        <p:spPr>
          <a:xfrm rot="10800000">
            <a:off x="502975" y="2542063"/>
            <a:ext cx="169500" cy="801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2" name="Google Shape;252;p24"/>
          <p:cNvSpPr txBox="1"/>
          <p:nvPr/>
        </p:nvSpPr>
        <p:spPr>
          <a:xfrm>
            <a:off x="231175" y="3343363"/>
            <a:ext cx="8826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Weight</a:t>
            </a:r>
            <a:r>
              <a:rPr lang="en" sz="1700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 sz="1700">
              <a:solidFill>
                <a:srgbClr val="FF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53" name="Google Shape;253;p24"/>
          <p:cNvSpPr txBox="1"/>
          <p:nvPr/>
        </p:nvSpPr>
        <p:spPr>
          <a:xfrm>
            <a:off x="2724775" y="3316063"/>
            <a:ext cx="621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74E13"/>
                </a:solidFill>
                <a:latin typeface="Questrial"/>
                <a:ea typeface="Questrial"/>
                <a:cs typeface="Questrial"/>
                <a:sym typeface="Questrial"/>
              </a:rPr>
              <a:t>Bias</a:t>
            </a:r>
            <a:endParaRPr sz="1700">
              <a:solidFill>
                <a:srgbClr val="274E1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254" name="Google Shape;254;p24"/>
          <p:cNvCxnSpPr/>
          <p:nvPr/>
        </p:nvCxnSpPr>
        <p:spPr>
          <a:xfrm rot="10800000">
            <a:off x="2828075" y="2561888"/>
            <a:ext cx="216600" cy="8127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5" name="Google Shape;255;p24"/>
          <p:cNvSpPr txBox="1"/>
          <p:nvPr/>
        </p:nvSpPr>
        <p:spPr>
          <a:xfrm>
            <a:off x="34925" y="743075"/>
            <a:ext cx="8067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estrial"/>
              <a:buChar char="-"/>
            </a:pPr>
            <a:r>
              <a:rPr lang="en" sz="2000">
                <a:latin typeface="Questrial"/>
                <a:ea typeface="Questrial"/>
                <a:cs typeface="Questrial"/>
                <a:sym typeface="Questrial"/>
              </a:rPr>
              <a:t>Output:</a:t>
            </a:r>
            <a:endParaRPr sz="20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2000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-</a:t>
            </a:r>
            <a:r>
              <a:rPr i="1" lang="en" sz="2000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0.5532</a:t>
            </a:r>
            <a:r>
              <a:rPr lang="en" sz="2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" sz="2000">
                <a:latin typeface="Questrial"/>
                <a:ea typeface="Questrial"/>
                <a:cs typeface="Questrial"/>
                <a:sym typeface="Questrial"/>
              </a:rPr>
              <a:t>*</a:t>
            </a:r>
            <a:r>
              <a:rPr lang="en" sz="2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b="1" lang="en" sz="2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invcommitment </a:t>
            </a:r>
            <a:r>
              <a:rPr lang="en" sz="2000">
                <a:latin typeface="Questrial"/>
                <a:ea typeface="Questrial"/>
                <a:cs typeface="Questrial"/>
                <a:sym typeface="Questrial"/>
              </a:rPr>
              <a:t>+ </a:t>
            </a:r>
            <a:endParaRPr sz="20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2000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0.9838</a:t>
            </a:r>
            <a:r>
              <a:rPr lang="en" sz="2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" sz="2000">
                <a:latin typeface="Questrial"/>
                <a:ea typeface="Questrial"/>
                <a:cs typeface="Questrial"/>
                <a:sym typeface="Questrial"/>
              </a:rPr>
              <a:t>*</a:t>
            </a:r>
            <a:r>
              <a:rPr lang="en" sz="2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b="1" lang="en" sz="2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danger</a:t>
            </a:r>
            <a:r>
              <a:rPr lang="en" sz="2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" sz="2000">
                <a:latin typeface="Questrial"/>
                <a:ea typeface="Questrial"/>
                <a:cs typeface="Questrial"/>
                <a:sym typeface="Questrial"/>
              </a:rPr>
              <a:t>+ </a:t>
            </a:r>
            <a:endParaRPr sz="20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2000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-1</a:t>
            </a:r>
            <a:r>
              <a:rPr i="1" lang="en" sz="2000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.3263 </a:t>
            </a:r>
            <a:r>
              <a:rPr lang="en" sz="2000">
                <a:latin typeface="Questrial"/>
                <a:ea typeface="Questrial"/>
                <a:cs typeface="Questrial"/>
                <a:sym typeface="Questrial"/>
              </a:rPr>
              <a:t>*</a:t>
            </a:r>
            <a:r>
              <a:rPr lang="en" sz="2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b="1" lang="en" sz="2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drugmisdemeanor</a:t>
            </a:r>
            <a:r>
              <a:rPr lang="en" sz="2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" sz="2000">
                <a:latin typeface="Questrial"/>
                <a:ea typeface="Questrial"/>
                <a:cs typeface="Questrial"/>
                <a:sym typeface="Questrial"/>
              </a:rPr>
              <a:t>+ … +</a:t>
            </a:r>
            <a:r>
              <a:rPr lang="en" sz="2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 sz="20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2000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0.6908</a:t>
            </a:r>
            <a:r>
              <a:rPr lang="en" sz="2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" sz="2000">
                <a:latin typeface="Questrial"/>
                <a:ea typeface="Questrial"/>
                <a:cs typeface="Questrial"/>
                <a:sym typeface="Questrial"/>
              </a:rPr>
              <a:t>* </a:t>
            </a:r>
            <a:r>
              <a:rPr b="1" lang="en" sz="2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stalking</a:t>
            </a:r>
            <a:r>
              <a:rPr lang="en" sz="2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" sz="2000">
                <a:latin typeface="Questrial"/>
                <a:ea typeface="Questrial"/>
                <a:cs typeface="Questrial"/>
                <a:sym typeface="Questrial"/>
              </a:rPr>
              <a:t>+</a:t>
            </a:r>
            <a:r>
              <a:rPr lang="en" sz="2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" sz="2000">
                <a:latin typeface="Questrial"/>
                <a:ea typeface="Questrial"/>
                <a:cs typeface="Questrial"/>
                <a:sym typeface="Questrial"/>
              </a:rPr>
              <a:t>13.384</a:t>
            </a:r>
            <a:endParaRPr sz="22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56" name="Google Shape;256;p24"/>
          <p:cNvSpPr txBox="1"/>
          <p:nvPr/>
        </p:nvSpPr>
        <p:spPr>
          <a:xfrm>
            <a:off x="186275" y="4607525"/>
            <a:ext cx="48102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Char char="-"/>
            </a:pP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Correlation coefficient                 </a:t>
            </a: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0.</a:t>
            </a: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8731</a:t>
            </a:r>
            <a:endParaRPr sz="1600"/>
          </a:p>
        </p:txBody>
      </p:sp>
      <p:sp>
        <p:nvSpPr>
          <p:cNvPr id="257" name="Google Shape;257;p24"/>
          <p:cNvSpPr/>
          <p:nvPr/>
        </p:nvSpPr>
        <p:spPr>
          <a:xfrm>
            <a:off x="5858325" y="1549513"/>
            <a:ext cx="1957500" cy="9759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Arbitrary Law</a:t>
            </a:r>
            <a:endParaRPr sz="2400">
              <a:solidFill>
                <a:srgbClr val="FF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258" name="Google Shape;258;p24"/>
          <p:cNvCxnSpPr>
            <a:stCxn id="257" idx="3"/>
            <a:endCxn id="259" idx="0"/>
          </p:cNvCxnSpPr>
          <p:nvPr/>
        </p:nvCxnSpPr>
        <p:spPr>
          <a:xfrm flipH="1">
            <a:off x="5743894" y="2382495"/>
            <a:ext cx="401100" cy="50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0" name="Google Shape;260;p24"/>
          <p:cNvCxnSpPr>
            <a:stCxn id="257" idx="5"/>
            <a:endCxn id="261" idx="0"/>
          </p:cNvCxnSpPr>
          <p:nvPr/>
        </p:nvCxnSpPr>
        <p:spPr>
          <a:xfrm>
            <a:off x="7529156" y="2382495"/>
            <a:ext cx="426000" cy="50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2" name="Google Shape;262;p24"/>
          <p:cNvSpPr txBox="1"/>
          <p:nvPr/>
        </p:nvSpPr>
        <p:spPr>
          <a:xfrm>
            <a:off x="5698275" y="2371813"/>
            <a:ext cx="27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1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63" name="Google Shape;263;p24"/>
          <p:cNvSpPr txBox="1"/>
          <p:nvPr/>
        </p:nvSpPr>
        <p:spPr>
          <a:xfrm>
            <a:off x="7781500" y="2426138"/>
            <a:ext cx="3471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0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59" name="Google Shape;259;p24"/>
          <p:cNvSpPr/>
          <p:nvPr/>
        </p:nvSpPr>
        <p:spPr>
          <a:xfrm>
            <a:off x="5074075" y="2884688"/>
            <a:ext cx="1339800" cy="1136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Adds weight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r>
              <a:rPr lang="en"/>
              <a:t>t</a:t>
            </a:r>
            <a:r>
              <a:rPr lang="en"/>
              <a:t>o output </a:t>
            </a:r>
            <a:endParaRPr/>
          </a:p>
        </p:txBody>
      </p:sp>
      <p:sp>
        <p:nvSpPr>
          <p:cNvPr id="261" name="Google Shape;261;p24"/>
          <p:cNvSpPr/>
          <p:nvPr/>
        </p:nvSpPr>
        <p:spPr>
          <a:xfrm>
            <a:off x="7285150" y="2884688"/>
            <a:ext cx="1339800" cy="1136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No change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5"/>
          <p:cNvSpPr/>
          <p:nvPr/>
        </p:nvSpPr>
        <p:spPr>
          <a:xfrm>
            <a:off x="0" y="0"/>
            <a:ext cx="68733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5"/>
          <p:cNvSpPr/>
          <p:nvPr/>
        </p:nvSpPr>
        <p:spPr>
          <a:xfrm>
            <a:off x="6942625" y="0"/>
            <a:ext cx="7485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5"/>
          <p:cNvSpPr txBox="1"/>
          <p:nvPr/>
        </p:nvSpPr>
        <p:spPr>
          <a:xfrm>
            <a:off x="34925" y="61775"/>
            <a:ext cx="6783000" cy="469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highlight>
                  <a:srgbClr val="000000"/>
                </a:highlight>
                <a:latin typeface="Merriweather"/>
                <a:ea typeface="Merriweather"/>
                <a:cs typeface="Merriweather"/>
                <a:sym typeface="Merriweather"/>
              </a:rPr>
              <a:t>Most Predictive Regression Coefficients</a:t>
            </a:r>
            <a:endParaRPr sz="2600">
              <a:solidFill>
                <a:schemeClr val="lt1"/>
              </a:solidFill>
              <a:highlight>
                <a:srgbClr val="000000"/>
              </a:highlight>
            </a:endParaRPr>
          </a:p>
        </p:txBody>
      </p:sp>
      <p:sp>
        <p:nvSpPr>
          <p:cNvPr id="271" name="Google Shape;271;p25"/>
          <p:cNvSpPr/>
          <p:nvPr/>
        </p:nvSpPr>
        <p:spPr>
          <a:xfrm>
            <a:off x="7760450" y="0"/>
            <a:ext cx="3846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5"/>
          <p:cNvSpPr/>
          <p:nvPr/>
        </p:nvSpPr>
        <p:spPr>
          <a:xfrm>
            <a:off x="8214375" y="0"/>
            <a:ext cx="1674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73" name="Google Shape;273;p25"/>
          <p:cNvGraphicFramePr/>
          <p:nvPr/>
        </p:nvGraphicFramePr>
        <p:xfrm>
          <a:off x="906050" y="790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{11C04DBD-AE3A-465F-AD78-B7850F0958F0}</a:tableStyleId>
              </a:tblPr>
              <a:tblGrid>
                <a:gridCol w="1584750"/>
                <a:gridCol w="821125"/>
                <a:gridCol w="4833150"/>
              </a:tblGrid>
              <a:tr h="3541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Law Variable Name</a:t>
                      </a:r>
                      <a:endParaRPr sz="11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Weight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Meaning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6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residential</a:t>
                      </a:r>
                      <a:endParaRPr sz="11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-16.8347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Ban on non-commercial dealers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6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theft</a:t>
                      </a:r>
                      <a:endParaRPr sz="11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8.4295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Mandatory reporting of stolen guns by all firearms dealers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6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inspection</a:t>
                      </a:r>
                      <a:endParaRPr sz="11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29.5835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Mandatory police inspections of dealers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6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age21longgunsale</a:t>
                      </a:r>
                      <a:endParaRPr sz="11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-16.834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Age 21+ to purchase long guns from licensed dealers and private sellers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6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statechecks</a:t>
                      </a:r>
                      <a:endParaRPr sz="11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-10.3935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State conducts background checks beyond federal for all firearm sales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6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statechecksh</a:t>
                      </a:r>
                      <a:endParaRPr sz="11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8.9425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State conducts background checks beyond federal for all handgun sales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6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waiting</a:t>
                      </a:r>
                      <a:endParaRPr sz="11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-15.0496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Waiting period is required on all firearm purchases from dealers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6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traffickingbackground</a:t>
                      </a:r>
                      <a:endParaRPr sz="11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8.4289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If a firearm buyer has the intent to resell they must undergo a check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6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strawpurchse</a:t>
                      </a:r>
                      <a:endParaRPr sz="11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8.429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Nobody can buy a firearm on behalf of someone else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6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locked</a:t>
                      </a:r>
                      <a:endParaRPr sz="11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-16.834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All firearms in a household must be securely stored/locked always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6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cap18</a:t>
                      </a:r>
                      <a:endParaRPr sz="11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-12.3619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Criminal liability for giving firearm access to children under 18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6"/>
          <p:cNvSpPr/>
          <p:nvPr/>
        </p:nvSpPr>
        <p:spPr>
          <a:xfrm>
            <a:off x="0" y="0"/>
            <a:ext cx="68733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6"/>
          <p:cNvSpPr/>
          <p:nvPr/>
        </p:nvSpPr>
        <p:spPr>
          <a:xfrm>
            <a:off x="6942625" y="0"/>
            <a:ext cx="7485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6"/>
          <p:cNvSpPr txBox="1"/>
          <p:nvPr/>
        </p:nvSpPr>
        <p:spPr>
          <a:xfrm>
            <a:off x="34925" y="61775"/>
            <a:ext cx="6783000" cy="469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highlight>
                  <a:srgbClr val="000000"/>
                </a:highlight>
                <a:latin typeface="Merriweather"/>
                <a:ea typeface="Merriweather"/>
                <a:cs typeface="Merriweather"/>
                <a:sym typeface="Merriweather"/>
              </a:rPr>
              <a:t>Analyzing the Data Coding</a:t>
            </a:r>
            <a:endParaRPr sz="2600">
              <a:solidFill>
                <a:schemeClr val="lt1"/>
              </a:solidFill>
              <a:highlight>
                <a:srgbClr val="000000"/>
              </a:highlight>
            </a:endParaRPr>
          </a:p>
        </p:txBody>
      </p:sp>
      <p:sp>
        <p:nvSpPr>
          <p:cNvPr id="281" name="Google Shape;281;p26"/>
          <p:cNvSpPr/>
          <p:nvPr/>
        </p:nvSpPr>
        <p:spPr>
          <a:xfrm>
            <a:off x="7760450" y="0"/>
            <a:ext cx="3846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6"/>
          <p:cNvSpPr/>
          <p:nvPr/>
        </p:nvSpPr>
        <p:spPr>
          <a:xfrm>
            <a:off x="8214375" y="0"/>
            <a:ext cx="1674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6"/>
          <p:cNvSpPr txBox="1"/>
          <p:nvPr/>
        </p:nvSpPr>
        <p:spPr>
          <a:xfrm>
            <a:off x="328500" y="994125"/>
            <a:ext cx="3985200" cy="38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Questrial"/>
              <a:buChar char="-"/>
            </a:pPr>
            <a:r>
              <a:rPr lang="en" sz="2000">
                <a:latin typeface="Questrial"/>
                <a:ea typeface="Questrial"/>
                <a:cs typeface="Questrial"/>
                <a:sym typeface="Questrial"/>
              </a:rPr>
              <a:t>Data coding → law is 0 or 1</a:t>
            </a:r>
            <a:endParaRPr sz="20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Questrial"/>
              <a:ea typeface="Questrial"/>
              <a:cs typeface="Questrial"/>
              <a:sym typeface="Quest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Questrial"/>
              <a:buChar char="-"/>
            </a:pPr>
            <a:r>
              <a:rPr lang="en" sz="2000">
                <a:latin typeface="Questrial"/>
                <a:ea typeface="Questrial"/>
                <a:cs typeface="Questrial"/>
                <a:sym typeface="Questrial"/>
              </a:rPr>
              <a:t>Codebook has conditional statements</a:t>
            </a:r>
            <a:endParaRPr sz="20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Questrial"/>
              <a:ea typeface="Questrial"/>
              <a:cs typeface="Questrial"/>
              <a:sym typeface="Quest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Questrial"/>
              <a:buChar char="-"/>
            </a:pPr>
            <a:r>
              <a:rPr i="1" lang="en" sz="2000">
                <a:latin typeface="Questrial"/>
                <a:ea typeface="Questrial"/>
                <a:cs typeface="Questrial"/>
                <a:sym typeface="Questrial"/>
              </a:rPr>
              <a:t>Ex: if dealer is a 1, dealerh is automatically a 1</a:t>
            </a:r>
            <a:endParaRPr sz="20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Questrial"/>
              <a:ea typeface="Questrial"/>
              <a:cs typeface="Questrial"/>
              <a:sym typeface="Quest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Questrial"/>
              <a:buChar char="-"/>
            </a:pPr>
            <a:r>
              <a:rPr lang="en" sz="2000">
                <a:latin typeface="Questrial"/>
                <a:ea typeface="Questrial"/>
                <a:cs typeface="Questrial"/>
                <a:sym typeface="Questrial"/>
              </a:rPr>
              <a:t>Look at decision trees, not regression</a:t>
            </a:r>
            <a:endParaRPr sz="20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84" name="Google Shape;284;p26"/>
          <p:cNvSpPr/>
          <p:nvPr/>
        </p:nvSpPr>
        <p:spPr>
          <a:xfrm>
            <a:off x="6336388" y="790800"/>
            <a:ext cx="1372200" cy="6873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CC0000"/>
                </a:solidFill>
                <a:latin typeface="Questrial"/>
                <a:ea typeface="Questrial"/>
                <a:cs typeface="Questrial"/>
                <a:sym typeface="Questrial"/>
              </a:rPr>
              <a:t>Dealer</a:t>
            </a:r>
            <a:endParaRPr sz="2000">
              <a:solidFill>
                <a:srgbClr val="CC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285" name="Google Shape;285;p26"/>
          <p:cNvCxnSpPr>
            <a:stCxn id="284" idx="3"/>
            <a:endCxn id="286" idx="7"/>
          </p:cNvCxnSpPr>
          <p:nvPr/>
        </p:nvCxnSpPr>
        <p:spPr>
          <a:xfrm flipH="1">
            <a:off x="6404742" y="1377447"/>
            <a:ext cx="132600" cy="95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7" name="Google Shape;287;p26"/>
          <p:cNvCxnSpPr>
            <a:stCxn id="284" idx="5"/>
            <a:endCxn id="288" idx="1"/>
          </p:cNvCxnSpPr>
          <p:nvPr/>
        </p:nvCxnSpPr>
        <p:spPr>
          <a:xfrm>
            <a:off x="7507633" y="1377447"/>
            <a:ext cx="215700" cy="97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9" name="Google Shape;289;p26"/>
          <p:cNvSpPr txBox="1"/>
          <p:nvPr/>
        </p:nvSpPr>
        <p:spPr>
          <a:xfrm>
            <a:off x="6169000" y="1461900"/>
            <a:ext cx="167400" cy="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FF"/>
                </a:solidFill>
                <a:latin typeface="Questrial"/>
                <a:ea typeface="Questrial"/>
                <a:cs typeface="Questrial"/>
                <a:sym typeface="Questrial"/>
              </a:rPr>
              <a:t>0</a:t>
            </a:r>
            <a:endParaRPr sz="2000">
              <a:solidFill>
                <a:srgbClr val="0000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90" name="Google Shape;290;p26"/>
          <p:cNvSpPr txBox="1"/>
          <p:nvPr/>
        </p:nvSpPr>
        <p:spPr>
          <a:xfrm>
            <a:off x="7559225" y="1512700"/>
            <a:ext cx="112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AA84F"/>
                </a:solidFill>
                <a:latin typeface="Questrial"/>
                <a:ea typeface="Questrial"/>
                <a:cs typeface="Questrial"/>
                <a:sym typeface="Questrial"/>
              </a:rPr>
              <a:t>1</a:t>
            </a:r>
            <a:endParaRPr sz="2000">
              <a:solidFill>
                <a:srgbClr val="6AA84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86" name="Google Shape;286;p26"/>
          <p:cNvSpPr/>
          <p:nvPr/>
        </p:nvSpPr>
        <p:spPr>
          <a:xfrm>
            <a:off x="4987875" y="2228100"/>
            <a:ext cx="1659900" cy="6873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61C00"/>
                </a:solidFill>
                <a:latin typeface="Questrial"/>
                <a:ea typeface="Questrial"/>
                <a:cs typeface="Questrial"/>
                <a:sym typeface="Questrial"/>
              </a:rPr>
              <a:t>Dealerh</a:t>
            </a:r>
            <a:endParaRPr sz="2000">
              <a:solidFill>
                <a:srgbClr val="A61C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88" name="Google Shape;288;p26"/>
          <p:cNvSpPr/>
          <p:nvPr/>
        </p:nvSpPr>
        <p:spPr>
          <a:xfrm>
            <a:off x="7485375" y="2262000"/>
            <a:ext cx="1625400" cy="6195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61C00"/>
                </a:solidFill>
                <a:latin typeface="Questrial"/>
                <a:ea typeface="Questrial"/>
                <a:cs typeface="Questrial"/>
                <a:sym typeface="Questrial"/>
              </a:rPr>
              <a:t>Dealerh</a:t>
            </a:r>
            <a:endParaRPr sz="2000">
              <a:solidFill>
                <a:srgbClr val="A61C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291" name="Google Shape;291;p26"/>
          <p:cNvCxnSpPr>
            <a:stCxn id="286" idx="3"/>
          </p:cNvCxnSpPr>
          <p:nvPr/>
        </p:nvCxnSpPr>
        <p:spPr>
          <a:xfrm flipH="1">
            <a:off x="4840962" y="2814747"/>
            <a:ext cx="390000" cy="84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2" name="Google Shape;292;p26"/>
          <p:cNvCxnSpPr>
            <a:stCxn id="286" idx="5"/>
          </p:cNvCxnSpPr>
          <p:nvPr/>
        </p:nvCxnSpPr>
        <p:spPr>
          <a:xfrm>
            <a:off x="6404688" y="2814747"/>
            <a:ext cx="319800" cy="83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3" name="Google Shape;293;p26"/>
          <p:cNvCxnSpPr>
            <a:stCxn id="288" idx="5"/>
          </p:cNvCxnSpPr>
          <p:nvPr/>
        </p:nvCxnSpPr>
        <p:spPr>
          <a:xfrm flipH="1">
            <a:off x="8540941" y="2790776"/>
            <a:ext cx="331800" cy="89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4" name="Google Shape;294;p26"/>
          <p:cNvSpPr txBox="1"/>
          <p:nvPr/>
        </p:nvSpPr>
        <p:spPr>
          <a:xfrm>
            <a:off x="4711275" y="2921850"/>
            <a:ext cx="2157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FF"/>
                </a:solidFill>
                <a:latin typeface="Questrial"/>
                <a:ea typeface="Questrial"/>
                <a:cs typeface="Questrial"/>
                <a:sym typeface="Questrial"/>
              </a:rPr>
              <a:t>0</a:t>
            </a:r>
            <a:endParaRPr sz="2000">
              <a:solidFill>
                <a:srgbClr val="0000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95" name="Google Shape;295;p26"/>
          <p:cNvSpPr txBox="1"/>
          <p:nvPr/>
        </p:nvSpPr>
        <p:spPr>
          <a:xfrm>
            <a:off x="6537350" y="2988700"/>
            <a:ext cx="1674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AA84F"/>
                </a:solidFill>
                <a:latin typeface="Questrial"/>
                <a:ea typeface="Questrial"/>
                <a:cs typeface="Questrial"/>
                <a:sym typeface="Questrial"/>
              </a:rPr>
              <a:t>1</a:t>
            </a:r>
            <a:endParaRPr sz="2000">
              <a:solidFill>
                <a:srgbClr val="6AA84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96" name="Google Shape;296;p26"/>
          <p:cNvSpPr txBox="1"/>
          <p:nvPr/>
        </p:nvSpPr>
        <p:spPr>
          <a:xfrm>
            <a:off x="8408350" y="2988700"/>
            <a:ext cx="1326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AA84F"/>
                </a:solidFill>
                <a:latin typeface="Questrial"/>
                <a:ea typeface="Questrial"/>
                <a:cs typeface="Questrial"/>
                <a:sym typeface="Questrial"/>
              </a:rPr>
              <a:t>1</a:t>
            </a:r>
            <a:endParaRPr sz="2000">
              <a:solidFill>
                <a:srgbClr val="6AA84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97" name="Google Shape;297;p26"/>
          <p:cNvSpPr/>
          <p:nvPr/>
        </p:nvSpPr>
        <p:spPr>
          <a:xfrm>
            <a:off x="4365500" y="3665400"/>
            <a:ext cx="1512900" cy="933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61C00"/>
                </a:solidFill>
                <a:latin typeface="Questrial"/>
                <a:ea typeface="Questrial"/>
                <a:cs typeface="Questrial"/>
                <a:sym typeface="Questrial"/>
              </a:rPr>
              <a:t>Dealer = 0</a:t>
            </a:r>
            <a:endParaRPr sz="2000">
              <a:solidFill>
                <a:srgbClr val="A61C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61C00"/>
                </a:solidFill>
                <a:latin typeface="Questrial"/>
                <a:ea typeface="Questrial"/>
                <a:cs typeface="Questrial"/>
                <a:sym typeface="Questrial"/>
              </a:rPr>
              <a:t>Dealerh = 0</a:t>
            </a:r>
            <a:endParaRPr sz="2000">
              <a:solidFill>
                <a:srgbClr val="A61C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98" name="Google Shape;298;p26"/>
          <p:cNvSpPr/>
          <p:nvPr/>
        </p:nvSpPr>
        <p:spPr>
          <a:xfrm>
            <a:off x="5966175" y="3665400"/>
            <a:ext cx="1512900" cy="933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61C00"/>
                </a:solidFill>
                <a:latin typeface="Questrial"/>
                <a:ea typeface="Questrial"/>
                <a:cs typeface="Questrial"/>
                <a:sym typeface="Questrial"/>
              </a:rPr>
              <a:t>Dealer = 0</a:t>
            </a:r>
            <a:endParaRPr sz="2000">
              <a:solidFill>
                <a:srgbClr val="A61C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61C00"/>
                </a:solidFill>
                <a:latin typeface="Questrial"/>
                <a:ea typeface="Questrial"/>
                <a:cs typeface="Questrial"/>
                <a:sym typeface="Questrial"/>
              </a:rPr>
              <a:t>Dealerh = 1</a:t>
            </a:r>
            <a:endParaRPr sz="2000">
              <a:solidFill>
                <a:srgbClr val="A61C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99" name="Google Shape;299;p26"/>
          <p:cNvSpPr/>
          <p:nvPr/>
        </p:nvSpPr>
        <p:spPr>
          <a:xfrm>
            <a:off x="7578525" y="3665400"/>
            <a:ext cx="1512900" cy="933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61C00"/>
                </a:solidFill>
                <a:latin typeface="Questrial"/>
                <a:ea typeface="Questrial"/>
                <a:cs typeface="Questrial"/>
                <a:sym typeface="Questrial"/>
              </a:rPr>
              <a:t>Dealer = 1</a:t>
            </a:r>
            <a:endParaRPr sz="2000">
              <a:solidFill>
                <a:srgbClr val="A61C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61C00"/>
                </a:solidFill>
                <a:latin typeface="Questrial"/>
                <a:ea typeface="Questrial"/>
                <a:cs typeface="Questrial"/>
                <a:sym typeface="Questrial"/>
              </a:rPr>
              <a:t>Dealerh = 1</a:t>
            </a:r>
            <a:endParaRPr sz="2000">
              <a:solidFill>
                <a:srgbClr val="A61C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7"/>
          <p:cNvSpPr/>
          <p:nvPr/>
        </p:nvSpPr>
        <p:spPr>
          <a:xfrm>
            <a:off x="0" y="0"/>
            <a:ext cx="68733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7"/>
          <p:cNvSpPr/>
          <p:nvPr/>
        </p:nvSpPr>
        <p:spPr>
          <a:xfrm>
            <a:off x="6942625" y="0"/>
            <a:ext cx="7485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7"/>
          <p:cNvSpPr txBox="1"/>
          <p:nvPr/>
        </p:nvSpPr>
        <p:spPr>
          <a:xfrm>
            <a:off x="83300" y="160650"/>
            <a:ext cx="6481500" cy="469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highlight>
                  <a:srgbClr val="000000"/>
                </a:highlight>
                <a:latin typeface="Merriweather"/>
                <a:ea typeface="Merriweather"/>
                <a:cs typeface="Merriweather"/>
                <a:sym typeface="Merriweather"/>
              </a:rPr>
              <a:t>Decision Tree</a:t>
            </a:r>
            <a:endParaRPr sz="2600">
              <a:solidFill>
                <a:schemeClr val="lt1"/>
              </a:solidFill>
              <a:highlight>
                <a:srgbClr val="000000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1"/>
              </a:solidFill>
              <a:highlight>
                <a:srgbClr val="000000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07" name="Google Shape;307;p27"/>
          <p:cNvSpPr/>
          <p:nvPr/>
        </p:nvSpPr>
        <p:spPr>
          <a:xfrm>
            <a:off x="7760450" y="0"/>
            <a:ext cx="3846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7"/>
          <p:cNvSpPr/>
          <p:nvPr/>
        </p:nvSpPr>
        <p:spPr>
          <a:xfrm>
            <a:off x="8214375" y="0"/>
            <a:ext cx="1674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7"/>
          <p:cNvSpPr txBox="1"/>
          <p:nvPr/>
        </p:nvSpPr>
        <p:spPr>
          <a:xfrm>
            <a:off x="328500" y="994125"/>
            <a:ext cx="3859800" cy="38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Questrial"/>
              <a:buChar char="-"/>
            </a:pPr>
            <a:r>
              <a:rPr lang="en" sz="2000">
                <a:latin typeface="Questrial"/>
                <a:ea typeface="Questrial"/>
                <a:cs typeface="Questrial"/>
                <a:sym typeface="Questrial"/>
              </a:rPr>
              <a:t>A tree-like model of splits </a:t>
            </a:r>
            <a:endParaRPr sz="20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Questrial"/>
              <a:ea typeface="Questrial"/>
              <a:cs typeface="Questrial"/>
              <a:sym typeface="Quest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Questrial"/>
              <a:buChar char="-"/>
            </a:pPr>
            <a:r>
              <a:rPr lang="en" sz="2000">
                <a:latin typeface="Questrial"/>
                <a:ea typeface="Questrial"/>
                <a:cs typeface="Questrial"/>
                <a:sym typeface="Questrial"/>
              </a:rPr>
              <a:t>The splits are meant to create information gain</a:t>
            </a:r>
            <a:endParaRPr sz="20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descr="Image result for decision tree" id="310" name="Google Shape;310;p27"/>
          <p:cNvPicPr preferRelativeResize="0"/>
          <p:nvPr/>
        </p:nvPicPr>
        <p:blipFill rotWithShape="1">
          <a:blip r:embed="rId3">
            <a:alphaModFix/>
          </a:blip>
          <a:srcRect b="13387" l="11671" r="16146" t="11146"/>
          <a:stretch/>
        </p:blipFill>
        <p:spPr>
          <a:xfrm>
            <a:off x="4188425" y="912250"/>
            <a:ext cx="4955575" cy="38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7"/>
          <p:cNvSpPr txBox="1"/>
          <p:nvPr/>
        </p:nvSpPr>
        <p:spPr>
          <a:xfrm>
            <a:off x="4188413" y="4727125"/>
            <a:ext cx="30000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Questrial"/>
                <a:ea typeface="Questrial"/>
                <a:cs typeface="Questrial"/>
                <a:sym typeface="Questrial"/>
              </a:rPr>
              <a:t>https://www.geeksforgeeks.org/decision-tree/</a:t>
            </a:r>
            <a:endParaRPr sz="500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8"/>
          <p:cNvSpPr/>
          <p:nvPr/>
        </p:nvSpPr>
        <p:spPr>
          <a:xfrm>
            <a:off x="0" y="0"/>
            <a:ext cx="68733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8"/>
          <p:cNvSpPr/>
          <p:nvPr/>
        </p:nvSpPr>
        <p:spPr>
          <a:xfrm>
            <a:off x="6942625" y="0"/>
            <a:ext cx="7485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8"/>
          <p:cNvSpPr txBox="1"/>
          <p:nvPr/>
        </p:nvSpPr>
        <p:spPr>
          <a:xfrm>
            <a:off x="76350" y="160650"/>
            <a:ext cx="6481500" cy="469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highlight>
                  <a:srgbClr val="000000"/>
                </a:highlight>
                <a:latin typeface="Merriweather"/>
                <a:ea typeface="Merriweather"/>
                <a:cs typeface="Merriweather"/>
                <a:sym typeface="Merriweather"/>
              </a:rPr>
              <a:t>Random Forests</a:t>
            </a:r>
            <a:endParaRPr sz="2600">
              <a:solidFill>
                <a:schemeClr val="lt1"/>
              </a:solidFill>
              <a:highlight>
                <a:srgbClr val="000000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1"/>
              </a:solidFill>
              <a:highlight>
                <a:srgbClr val="000000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19" name="Google Shape;319;p28"/>
          <p:cNvSpPr/>
          <p:nvPr/>
        </p:nvSpPr>
        <p:spPr>
          <a:xfrm>
            <a:off x="7760450" y="0"/>
            <a:ext cx="3846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8"/>
          <p:cNvSpPr/>
          <p:nvPr/>
        </p:nvSpPr>
        <p:spPr>
          <a:xfrm>
            <a:off x="8214375" y="0"/>
            <a:ext cx="1674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8"/>
          <p:cNvSpPr txBox="1"/>
          <p:nvPr/>
        </p:nvSpPr>
        <p:spPr>
          <a:xfrm>
            <a:off x="328500" y="994125"/>
            <a:ext cx="3859800" cy="38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Questrial"/>
              <a:buChar char="-"/>
            </a:pPr>
            <a:r>
              <a:rPr lang="en" sz="2000">
                <a:latin typeface="Questrial"/>
                <a:ea typeface="Questrial"/>
                <a:cs typeface="Questrial"/>
                <a:sym typeface="Questrial"/>
              </a:rPr>
              <a:t>A combination of several decision trees</a:t>
            </a:r>
            <a:endParaRPr sz="20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Questrial"/>
              <a:ea typeface="Questrial"/>
              <a:cs typeface="Questrial"/>
              <a:sym typeface="Quest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Questrial"/>
              <a:buChar char="-"/>
            </a:pPr>
            <a:r>
              <a:rPr lang="en" sz="2000">
                <a:latin typeface="Questrial"/>
                <a:ea typeface="Questrial"/>
                <a:cs typeface="Questrial"/>
                <a:sym typeface="Questrial"/>
              </a:rPr>
              <a:t>Each tree outputs a value</a:t>
            </a:r>
            <a:endParaRPr sz="20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Questrial"/>
              <a:ea typeface="Questrial"/>
              <a:cs typeface="Questrial"/>
              <a:sym typeface="Quest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Questrial"/>
              <a:buChar char="-"/>
            </a:pPr>
            <a:r>
              <a:rPr lang="en" sz="2000">
                <a:latin typeface="Questrial"/>
                <a:ea typeface="Questrial"/>
                <a:cs typeface="Questrial"/>
                <a:sym typeface="Questrial"/>
              </a:rPr>
              <a:t>These outputs are averaged into one output</a:t>
            </a:r>
            <a:endParaRPr sz="2000"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descr="Image result for random forest" id="322" name="Google Shape;322;p28"/>
          <p:cNvPicPr preferRelativeResize="0"/>
          <p:nvPr/>
        </p:nvPicPr>
        <p:blipFill rotWithShape="1">
          <a:blip r:embed="rId3">
            <a:alphaModFix/>
          </a:blip>
          <a:srcRect b="16280" l="9667" r="10961" t="12158"/>
          <a:stretch/>
        </p:blipFill>
        <p:spPr>
          <a:xfrm>
            <a:off x="4065350" y="1576988"/>
            <a:ext cx="4316426" cy="26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8"/>
          <p:cNvSpPr txBox="1"/>
          <p:nvPr/>
        </p:nvSpPr>
        <p:spPr>
          <a:xfrm>
            <a:off x="4065338" y="4093963"/>
            <a:ext cx="30000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Questrial"/>
                <a:ea typeface="Questrial"/>
                <a:cs typeface="Questrial"/>
                <a:sym typeface="Questrial"/>
              </a:rPr>
              <a:t>https://machinelearning-blog.com/2018/02/06/the-random-forest-algorithm/</a:t>
            </a:r>
            <a:endParaRPr sz="500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9"/>
          <p:cNvSpPr/>
          <p:nvPr/>
        </p:nvSpPr>
        <p:spPr>
          <a:xfrm>
            <a:off x="0" y="0"/>
            <a:ext cx="68733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9"/>
          <p:cNvSpPr/>
          <p:nvPr/>
        </p:nvSpPr>
        <p:spPr>
          <a:xfrm>
            <a:off x="6942625" y="0"/>
            <a:ext cx="7485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9"/>
          <p:cNvSpPr txBox="1"/>
          <p:nvPr/>
        </p:nvSpPr>
        <p:spPr>
          <a:xfrm>
            <a:off x="34925" y="61775"/>
            <a:ext cx="6783000" cy="469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highlight>
                  <a:srgbClr val="000000"/>
                </a:highlight>
                <a:latin typeface="Merriweather"/>
                <a:ea typeface="Merriweather"/>
                <a:cs typeface="Merriweather"/>
                <a:sym typeface="Merriweather"/>
              </a:rPr>
              <a:t>Feature Importance</a:t>
            </a:r>
            <a:endParaRPr sz="2600">
              <a:solidFill>
                <a:schemeClr val="lt1"/>
              </a:solidFill>
              <a:highlight>
                <a:srgbClr val="000000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1"/>
              </a:solidFill>
              <a:highlight>
                <a:srgbClr val="000000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31" name="Google Shape;331;p29"/>
          <p:cNvSpPr/>
          <p:nvPr/>
        </p:nvSpPr>
        <p:spPr>
          <a:xfrm>
            <a:off x="7760450" y="0"/>
            <a:ext cx="3846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9"/>
          <p:cNvSpPr/>
          <p:nvPr/>
        </p:nvSpPr>
        <p:spPr>
          <a:xfrm>
            <a:off x="8214375" y="0"/>
            <a:ext cx="1674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9"/>
          <p:cNvSpPr txBox="1"/>
          <p:nvPr/>
        </p:nvSpPr>
        <p:spPr>
          <a:xfrm>
            <a:off x="328500" y="994125"/>
            <a:ext cx="3859800" cy="38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Questrial"/>
              <a:buChar char="-"/>
            </a:pPr>
            <a:r>
              <a:rPr lang="en" sz="2000">
                <a:latin typeface="Questrial"/>
                <a:ea typeface="Questrial"/>
                <a:cs typeface="Questrial"/>
                <a:sym typeface="Questrial"/>
              </a:rPr>
              <a:t>R</a:t>
            </a:r>
            <a:r>
              <a:rPr lang="en" sz="2000">
                <a:latin typeface="Questrial"/>
                <a:ea typeface="Questrial"/>
                <a:cs typeface="Questrial"/>
                <a:sym typeface="Questrial"/>
              </a:rPr>
              <a:t>andom forest model in Python</a:t>
            </a:r>
            <a:endParaRPr sz="20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Questrial"/>
              <a:ea typeface="Questrial"/>
              <a:cs typeface="Questrial"/>
              <a:sym typeface="Quest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Questrial"/>
              <a:buChar char="-"/>
            </a:pPr>
            <a:r>
              <a:rPr lang="en" sz="2000">
                <a:latin typeface="Questrial"/>
                <a:ea typeface="Questrial"/>
                <a:cs typeface="Questrial"/>
                <a:sym typeface="Questrial"/>
              </a:rPr>
              <a:t>Found feature importance scores</a:t>
            </a:r>
            <a:endParaRPr sz="20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Questrial"/>
              <a:ea typeface="Questrial"/>
              <a:cs typeface="Questrial"/>
              <a:sym typeface="Quest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Questrial"/>
              <a:buChar char="-"/>
            </a:pPr>
            <a:r>
              <a:rPr lang="en" sz="2000">
                <a:latin typeface="Questrial"/>
                <a:ea typeface="Questrial"/>
                <a:cs typeface="Questrial"/>
                <a:sym typeface="Questrial"/>
              </a:rPr>
              <a:t>Percentage of variance in data caused by that variable</a:t>
            </a:r>
            <a:endParaRPr sz="2000"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334" name="Google Shape;3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8300" y="790800"/>
            <a:ext cx="4193475" cy="3676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"/>
          <p:cNvSpPr/>
          <p:nvPr/>
        </p:nvSpPr>
        <p:spPr>
          <a:xfrm>
            <a:off x="0" y="0"/>
            <a:ext cx="68733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0"/>
          <p:cNvSpPr/>
          <p:nvPr/>
        </p:nvSpPr>
        <p:spPr>
          <a:xfrm>
            <a:off x="6942625" y="0"/>
            <a:ext cx="7485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0"/>
          <p:cNvSpPr txBox="1"/>
          <p:nvPr/>
        </p:nvSpPr>
        <p:spPr>
          <a:xfrm>
            <a:off x="34925" y="61775"/>
            <a:ext cx="6783000" cy="469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1"/>
              </a:solidFill>
              <a:highlight>
                <a:srgbClr val="000000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1"/>
              </a:solidFill>
              <a:highlight>
                <a:srgbClr val="000000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42" name="Google Shape;342;p30"/>
          <p:cNvSpPr/>
          <p:nvPr/>
        </p:nvSpPr>
        <p:spPr>
          <a:xfrm>
            <a:off x="7760450" y="0"/>
            <a:ext cx="3846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0"/>
          <p:cNvSpPr/>
          <p:nvPr/>
        </p:nvSpPr>
        <p:spPr>
          <a:xfrm>
            <a:off x="8214375" y="0"/>
            <a:ext cx="1674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0"/>
          <p:cNvSpPr txBox="1"/>
          <p:nvPr/>
        </p:nvSpPr>
        <p:spPr>
          <a:xfrm>
            <a:off x="2167500" y="1502750"/>
            <a:ext cx="4809000" cy="9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Questrial"/>
                <a:ea typeface="Questrial"/>
                <a:cs typeface="Questrial"/>
                <a:sym typeface="Questrial"/>
              </a:rPr>
              <a:t>What now?</a:t>
            </a:r>
            <a:endParaRPr sz="7200"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descr="Related image" id="345" name="Google Shape;34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7700" y="2698447"/>
            <a:ext cx="1688600" cy="168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1"/>
          <p:cNvSpPr/>
          <p:nvPr/>
        </p:nvSpPr>
        <p:spPr>
          <a:xfrm>
            <a:off x="0" y="0"/>
            <a:ext cx="68733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1"/>
          <p:cNvSpPr/>
          <p:nvPr/>
        </p:nvSpPr>
        <p:spPr>
          <a:xfrm>
            <a:off x="6942625" y="0"/>
            <a:ext cx="7485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1"/>
          <p:cNvSpPr txBox="1"/>
          <p:nvPr/>
        </p:nvSpPr>
        <p:spPr>
          <a:xfrm>
            <a:off x="34925" y="61775"/>
            <a:ext cx="6783000" cy="469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highlight>
                  <a:srgbClr val="000000"/>
                </a:highlight>
                <a:latin typeface="Merriweather"/>
                <a:ea typeface="Merriweather"/>
                <a:cs typeface="Merriweather"/>
                <a:sym typeface="Merriweather"/>
              </a:rPr>
              <a:t>What’s Next</a:t>
            </a:r>
            <a:endParaRPr sz="2600">
              <a:solidFill>
                <a:schemeClr val="lt1"/>
              </a:solidFill>
              <a:highlight>
                <a:srgbClr val="000000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1"/>
              </a:solidFill>
              <a:highlight>
                <a:srgbClr val="000000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53" name="Google Shape;353;p31"/>
          <p:cNvSpPr/>
          <p:nvPr/>
        </p:nvSpPr>
        <p:spPr>
          <a:xfrm>
            <a:off x="7760450" y="0"/>
            <a:ext cx="3846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1"/>
          <p:cNvSpPr/>
          <p:nvPr/>
        </p:nvSpPr>
        <p:spPr>
          <a:xfrm>
            <a:off x="8214375" y="0"/>
            <a:ext cx="1674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1"/>
          <p:cNvSpPr txBox="1"/>
          <p:nvPr/>
        </p:nvSpPr>
        <p:spPr>
          <a:xfrm>
            <a:off x="328500" y="994125"/>
            <a:ext cx="3859800" cy="38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Questrial"/>
              <a:buChar char="-"/>
            </a:pPr>
            <a:r>
              <a:rPr lang="en" sz="2000">
                <a:latin typeface="Questrial"/>
                <a:ea typeface="Questrial"/>
                <a:cs typeface="Questrial"/>
                <a:sym typeface="Questrial"/>
              </a:rPr>
              <a:t>Further </a:t>
            </a:r>
            <a:r>
              <a:rPr lang="en" sz="2000">
                <a:latin typeface="Questrial"/>
                <a:ea typeface="Questrial"/>
                <a:cs typeface="Questrial"/>
                <a:sym typeface="Questrial"/>
              </a:rPr>
              <a:t>pursue</a:t>
            </a:r>
            <a:r>
              <a:rPr lang="en" sz="2000">
                <a:latin typeface="Questrial"/>
                <a:ea typeface="Questrial"/>
                <a:cs typeface="Questrial"/>
                <a:sym typeface="Questrial"/>
              </a:rPr>
              <a:t> Decision Tree/Random Forests</a:t>
            </a:r>
            <a:endParaRPr sz="20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Questrial"/>
              <a:ea typeface="Questrial"/>
              <a:cs typeface="Questrial"/>
              <a:sym typeface="Quest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Questrial"/>
              <a:buChar char="-"/>
            </a:pPr>
            <a:r>
              <a:rPr lang="en" sz="2000">
                <a:latin typeface="Questrial"/>
                <a:ea typeface="Questrial"/>
                <a:cs typeface="Questrial"/>
                <a:sym typeface="Questrial"/>
              </a:rPr>
              <a:t>Create models we can use to recommend ideal gun laws</a:t>
            </a:r>
            <a:endParaRPr sz="20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Questrial"/>
              <a:ea typeface="Questrial"/>
              <a:cs typeface="Questrial"/>
              <a:sym typeface="Quest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Questrial"/>
              <a:buChar char="-"/>
            </a:pPr>
            <a:r>
              <a:rPr lang="en" sz="2000">
                <a:latin typeface="Questrial"/>
                <a:ea typeface="Questrial"/>
                <a:cs typeface="Questrial"/>
                <a:sym typeface="Questrial"/>
              </a:rPr>
              <a:t>Make stringency scores, use to make predictions</a:t>
            </a:r>
            <a:endParaRPr sz="20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356" name="Google Shape;3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02350"/>
            <a:ext cx="1315700" cy="19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1"/>
          <p:cNvSpPr txBox="1"/>
          <p:nvPr/>
        </p:nvSpPr>
        <p:spPr>
          <a:xfrm>
            <a:off x="4497975" y="2760925"/>
            <a:ext cx="1582500" cy="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Questrial"/>
                <a:ea typeface="Questrial"/>
                <a:cs typeface="Questrial"/>
                <a:sym typeface="Questrial"/>
              </a:rPr>
              <a:t>https://www.mysecuritysign.com/no-weapons-in-school-signs</a:t>
            </a:r>
            <a:endParaRPr sz="5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58" name="Google Shape;358;p31"/>
          <p:cNvSpPr/>
          <p:nvPr/>
        </p:nvSpPr>
        <p:spPr>
          <a:xfrm>
            <a:off x="4438600" y="957925"/>
            <a:ext cx="1582500" cy="1708800"/>
          </a:xfrm>
          <a:prstGeom prst="noSmoking">
            <a:avLst>
              <a:gd fmla="val 1875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4425" y="3291748"/>
            <a:ext cx="1652512" cy="16601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1"/>
          <p:cNvSpPr txBox="1"/>
          <p:nvPr/>
        </p:nvSpPr>
        <p:spPr>
          <a:xfrm>
            <a:off x="5887700" y="4750575"/>
            <a:ext cx="1582500" cy="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Questrial"/>
                <a:ea typeface="Questrial"/>
                <a:cs typeface="Questrial"/>
                <a:sym typeface="Questrial"/>
              </a:rPr>
              <a:t>https://www.privateeyesbackgroundchecks.com/what-is-in-your-background-check/</a:t>
            </a:r>
            <a:endParaRPr sz="5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61" name="Google Shape;361;p31"/>
          <p:cNvSpPr/>
          <p:nvPr/>
        </p:nvSpPr>
        <p:spPr>
          <a:xfrm>
            <a:off x="5842525" y="3512422"/>
            <a:ext cx="1315686" cy="858066"/>
          </a:xfrm>
          <a:custGeom>
            <a:rect b="b" l="l" r="r" t="t"/>
            <a:pathLst>
              <a:path extrusionOk="0" h="75055" w="113226">
                <a:moveTo>
                  <a:pt x="0" y="34175"/>
                </a:moveTo>
                <a:cubicBezTo>
                  <a:pt x="7951" y="43716"/>
                  <a:pt x="17427" y="52178"/>
                  <a:pt x="23819" y="62827"/>
                </a:cubicBezTo>
                <a:cubicBezTo>
                  <a:pt x="26299" y="66959"/>
                  <a:pt x="27084" y="76080"/>
                  <a:pt x="31759" y="74909"/>
                </a:cubicBezTo>
                <a:cubicBezTo>
                  <a:pt x="37477" y="73476"/>
                  <a:pt x="41205" y="67827"/>
                  <a:pt x="45567" y="63862"/>
                </a:cubicBezTo>
                <a:cubicBezTo>
                  <a:pt x="56344" y="54065"/>
                  <a:pt x="65992" y="43093"/>
                  <a:pt x="76290" y="32794"/>
                </a:cubicBezTo>
                <a:cubicBezTo>
                  <a:pt x="84811" y="24272"/>
                  <a:pt x="93612" y="16001"/>
                  <a:pt x="102870" y="8285"/>
                </a:cubicBezTo>
                <a:cubicBezTo>
                  <a:pt x="106266" y="5455"/>
                  <a:pt x="111249" y="3954"/>
                  <a:pt x="113226" y="0"/>
                </a:cubicBezTo>
              </a:path>
            </a:pathLst>
          </a:custGeom>
          <a:noFill/>
          <a:ln cap="flat" cmpd="sng" w="1143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362" name="Google Shape;36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4925" y="957913"/>
            <a:ext cx="2277150" cy="2069051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1"/>
          <p:cNvSpPr txBox="1"/>
          <p:nvPr/>
        </p:nvSpPr>
        <p:spPr>
          <a:xfrm>
            <a:off x="6525625" y="2757825"/>
            <a:ext cx="196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Questrial"/>
                <a:ea typeface="Questrial"/>
                <a:cs typeface="Questrial"/>
                <a:sym typeface="Questrial"/>
              </a:rPr>
              <a:t>https://www.swfa.com/remington-umc-ammunition-45-acp-mc-230-gr-250-rds.html</a:t>
            </a:r>
            <a:endParaRPr sz="5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64" name="Google Shape;364;p31"/>
          <p:cNvSpPr/>
          <p:nvPr/>
        </p:nvSpPr>
        <p:spPr>
          <a:xfrm>
            <a:off x="6743525" y="1057100"/>
            <a:ext cx="1582500" cy="1708800"/>
          </a:xfrm>
          <a:prstGeom prst="noSmoking">
            <a:avLst>
              <a:gd fmla="val 1875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/>
          <p:nvPr/>
        </p:nvSpPr>
        <p:spPr>
          <a:xfrm>
            <a:off x="0" y="0"/>
            <a:ext cx="68733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6942625" y="0"/>
            <a:ext cx="7485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 txBox="1"/>
          <p:nvPr/>
        </p:nvSpPr>
        <p:spPr>
          <a:xfrm>
            <a:off x="34925" y="61775"/>
            <a:ext cx="6783000" cy="469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rgbClr val="000000"/>
                </a:highlight>
                <a:latin typeface="Merriweather"/>
                <a:ea typeface="Merriweather"/>
                <a:cs typeface="Merriweather"/>
                <a:sym typeface="Merriweather"/>
              </a:rPr>
              <a:t>Recent G</a:t>
            </a:r>
            <a:r>
              <a:rPr lang="en" sz="3000">
                <a:solidFill>
                  <a:schemeClr val="lt1"/>
                </a:solidFill>
                <a:highlight>
                  <a:srgbClr val="000000"/>
                </a:highlight>
                <a:latin typeface="Merriweather"/>
                <a:ea typeface="Merriweather"/>
                <a:cs typeface="Merriweather"/>
                <a:sym typeface="Merriweather"/>
              </a:rPr>
              <a:t>un Violence in America</a:t>
            </a:r>
            <a:endParaRPr sz="3000">
              <a:solidFill>
                <a:schemeClr val="lt1"/>
              </a:solidFill>
              <a:highlight>
                <a:srgbClr val="000000"/>
              </a:highlight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7760450" y="0"/>
            <a:ext cx="3846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8214375" y="0"/>
            <a:ext cx="1674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3200"/>
            <a:ext cx="6175400" cy="40903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/>
          <p:nvPr/>
        </p:nvSpPr>
        <p:spPr>
          <a:xfrm>
            <a:off x="6552550" y="1028700"/>
            <a:ext cx="2048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← Data taken from WISQARS/CDC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2"/>
          <p:cNvSpPr/>
          <p:nvPr/>
        </p:nvSpPr>
        <p:spPr>
          <a:xfrm>
            <a:off x="0" y="0"/>
            <a:ext cx="68733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2"/>
          <p:cNvSpPr/>
          <p:nvPr/>
        </p:nvSpPr>
        <p:spPr>
          <a:xfrm>
            <a:off x="6942625" y="0"/>
            <a:ext cx="7485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2"/>
          <p:cNvSpPr txBox="1"/>
          <p:nvPr/>
        </p:nvSpPr>
        <p:spPr>
          <a:xfrm>
            <a:off x="34925" y="61775"/>
            <a:ext cx="6783000" cy="469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rgbClr val="000000"/>
                </a:highlight>
                <a:latin typeface="Merriweather"/>
                <a:ea typeface="Merriweather"/>
                <a:cs typeface="Merriweather"/>
                <a:sym typeface="Merriweather"/>
              </a:rPr>
              <a:t>References</a:t>
            </a:r>
            <a:endParaRPr sz="3000">
              <a:solidFill>
                <a:schemeClr val="lt1"/>
              </a:solidFill>
              <a:highlight>
                <a:srgbClr val="000000"/>
              </a:highlight>
            </a:endParaRPr>
          </a:p>
        </p:txBody>
      </p:sp>
      <p:sp>
        <p:nvSpPr>
          <p:cNvPr id="372" name="Google Shape;372;p32"/>
          <p:cNvSpPr/>
          <p:nvPr/>
        </p:nvSpPr>
        <p:spPr>
          <a:xfrm>
            <a:off x="7760450" y="0"/>
            <a:ext cx="3846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2"/>
          <p:cNvSpPr/>
          <p:nvPr/>
        </p:nvSpPr>
        <p:spPr>
          <a:xfrm>
            <a:off x="8214375" y="0"/>
            <a:ext cx="1674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2"/>
          <p:cNvSpPr txBox="1"/>
          <p:nvPr/>
        </p:nvSpPr>
        <p:spPr>
          <a:xfrm>
            <a:off x="543300" y="1107175"/>
            <a:ext cx="8057400" cy="3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Questrial"/>
                <a:ea typeface="Questrial"/>
                <a:cs typeface="Questrial"/>
                <a:sym typeface="Questrial"/>
              </a:rPr>
              <a:t>• Bureau of Alcohol, Tobacco, Firearms, and Explosives. (2018, April 26). National Firearms Act. Retrieved September 19, 2018, from https://www.atf.gov/rules-and-regulations/national-firearms-act </a:t>
            </a:r>
            <a:endParaRPr sz="12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Questrial"/>
                <a:ea typeface="Questrial"/>
                <a:cs typeface="Questrial"/>
                <a:sym typeface="Questrial"/>
              </a:rPr>
              <a:t>• </a:t>
            </a:r>
            <a:r>
              <a:rPr lang="en" sz="1200">
                <a:latin typeface="Questrial"/>
                <a:ea typeface="Questrial"/>
                <a:cs typeface="Questrial"/>
                <a:sym typeface="Questrial"/>
              </a:rPr>
              <a:t>Cohn, D., Taylor, P., Lopez, M. H., Gallagher, C. A., Parker, K., &amp; Maass, K. T. (2013, May 07). Gun Homicide Rate Down 49% Since 1993 Peak; Public Unaware. Retrieved September 19, 2018, from http://www.pewsocialtrends.org/2013/05/07/gun-homicide-rate-down-49-since-1993-peak-public-unaware/</a:t>
            </a:r>
            <a:endParaRPr sz="12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Questrial"/>
                <a:ea typeface="Questrial"/>
                <a:cs typeface="Questrial"/>
                <a:sym typeface="Questrial"/>
              </a:rPr>
              <a:t>• </a:t>
            </a:r>
            <a:r>
              <a:rPr lang="en" sz="1200">
                <a:latin typeface="Questrial"/>
                <a:ea typeface="Questrial"/>
                <a:cs typeface="Questrial"/>
                <a:sym typeface="Questrial"/>
              </a:rPr>
              <a:t>Delay, B. (2017, Oct 12). A History of Violence: The U.S. Government’s Relationships With Guns And The NRA. Retrieved September 19, 2018, from https://psmag.com/news/us-government-and-the-gun-industry</a:t>
            </a:r>
            <a:endParaRPr sz="12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Questrial"/>
                <a:ea typeface="Questrial"/>
                <a:cs typeface="Questrial"/>
                <a:sym typeface="Questrial"/>
              </a:rPr>
              <a:t>• </a:t>
            </a:r>
            <a:r>
              <a:rPr lang="en" sz="1200">
                <a:latin typeface="Questrial"/>
                <a:ea typeface="Questrial"/>
                <a:cs typeface="Questrial"/>
                <a:sym typeface="Questrial"/>
              </a:rPr>
              <a:t>Fatal Injury Reports, National, Regional and State, 1981 – 2016. (n.d.). Retrieved September 19, 2018, from http://www.cdc.gov/injury/wisqars/fatal_injury_reports.html</a:t>
            </a:r>
            <a:endParaRPr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3"/>
          <p:cNvSpPr/>
          <p:nvPr/>
        </p:nvSpPr>
        <p:spPr>
          <a:xfrm>
            <a:off x="0" y="0"/>
            <a:ext cx="68733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3"/>
          <p:cNvSpPr/>
          <p:nvPr/>
        </p:nvSpPr>
        <p:spPr>
          <a:xfrm>
            <a:off x="6942625" y="0"/>
            <a:ext cx="7485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3"/>
          <p:cNvSpPr txBox="1"/>
          <p:nvPr/>
        </p:nvSpPr>
        <p:spPr>
          <a:xfrm>
            <a:off x="34925" y="61775"/>
            <a:ext cx="6783000" cy="469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rgbClr val="000000"/>
                </a:highlight>
                <a:latin typeface="Merriweather"/>
                <a:ea typeface="Merriweather"/>
                <a:cs typeface="Merriweather"/>
                <a:sym typeface="Merriweather"/>
              </a:rPr>
              <a:t>References</a:t>
            </a:r>
            <a:endParaRPr sz="3000">
              <a:solidFill>
                <a:schemeClr val="lt1"/>
              </a:solidFill>
              <a:highlight>
                <a:srgbClr val="000000"/>
              </a:highlight>
            </a:endParaRPr>
          </a:p>
        </p:txBody>
      </p:sp>
      <p:sp>
        <p:nvSpPr>
          <p:cNvPr id="382" name="Google Shape;382;p33"/>
          <p:cNvSpPr/>
          <p:nvPr/>
        </p:nvSpPr>
        <p:spPr>
          <a:xfrm>
            <a:off x="7760450" y="0"/>
            <a:ext cx="3846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3"/>
          <p:cNvSpPr/>
          <p:nvPr/>
        </p:nvSpPr>
        <p:spPr>
          <a:xfrm>
            <a:off x="8214375" y="0"/>
            <a:ext cx="1674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3"/>
          <p:cNvSpPr txBox="1"/>
          <p:nvPr/>
        </p:nvSpPr>
        <p:spPr>
          <a:xfrm>
            <a:off x="543300" y="1107175"/>
            <a:ext cx="8057400" cy="3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Questrial"/>
                <a:ea typeface="Questrial"/>
                <a:cs typeface="Questrial"/>
                <a:sym typeface="Questrial"/>
              </a:rPr>
              <a:t>• </a:t>
            </a:r>
            <a:r>
              <a:rPr lang="en" sz="1200">
                <a:latin typeface="Questrial"/>
                <a:ea typeface="Questrial"/>
                <a:cs typeface="Questrial"/>
                <a:sym typeface="Questrial"/>
              </a:rPr>
              <a:t> Fox, K. (2018, March 09). America's gun culture vs. the world in 5 charts. Retrieved September 19, 2018, from https://www.cnn.com/2017/10/03/americas/us-gun-statistics/index.html</a:t>
            </a:r>
            <a:endParaRPr sz="12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Questrial"/>
                <a:ea typeface="Questrial"/>
                <a:cs typeface="Questrial"/>
                <a:sym typeface="Questrial"/>
              </a:rPr>
              <a:t>• Grinshteyn, E. &amp; Hemenway, D. (2016). Violent Death Rates: The US Compared with Other High-income OECD Countries, 2010. </a:t>
            </a:r>
            <a:r>
              <a:rPr i="1" lang="en" sz="1200">
                <a:latin typeface="Questrial"/>
                <a:ea typeface="Questrial"/>
                <a:cs typeface="Questrial"/>
                <a:sym typeface="Questrial"/>
              </a:rPr>
              <a:t>US National Library of Medicine</a:t>
            </a:r>
            <a:r>
              <a:rPr lang="en" sz="1200">
                <a:latin typeface="Questrial"/>
                <a:ea typeface="Questrial"/>
                <a:cs typeface="Questrial"/>
                <a:sym typeface="Questrial"/>
              </a:rPr>
              <a:t>, 129(3), 266-73. Doi: 10.1016/j.amjmed.2015.10.025</a:t>
            </a:r>
            <a:endParaRPr sz="12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Questrial"/>
                <a:ea typeface="Questrial"/>
                <a:cs typeface="Questrial"/>
                <a:sym typeface="Questrial"/>
              </a:rPr>
              <a:t>• Gun Laws. (n.d.). Retrieved April 26, 2018, from https://www.nraila.org/gun-laws/?page=537&amp;state=0&amp;startDate=&amp;endDate=&amp;search=&amp;contributor=0&amp;contentBuckets=8180,8176&amp;geo=</a:t>
            </a:r>
            <a:endParaRPr sz="12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Questrial"/>
                <a:ea typeface="Questrial"/>
                <a:cs typeface="Questrial"/>
                <a:sym typeface="Questrial"/>
              </a:rPr>
              <a:t>• Kiersz, A. &amp; LoGiurato, B. (2015, June 18). Obama was right when he said ‘this type of mass violence does not happen in other developed countries’. Retrieved September 19, 2018, from https://www.businessinsider.com/oecd-homicide-rates-chart-2015-6</a:t>
            </a:r>
            <a:endParaRPr sz="1200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4"/>
          <p:cNvSpPr/>
          <p:nvPr/>
        </p:nvSpPr>
        <p:spPr>
          <a:xfrm>
            <a:off x="0" y="0"/>
            <a:ext cx="68733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4"/>
          <p:cNvSpPr/>
          <p:nvPr/>
        </p:nvSpPr>
        <p:spPr>
          <a:xfrm>
            <a:off x="6942625" y="0"/>
            <a:ext cx="7485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4"/>
          <p:cNvSpPr txBox="1"/>
          <p:nvPr/>
        </p:nvSpPr>
        <p:spPr>
          <a:xfrm>
            <a:off x="34925" y="61775"/>
            <a:ext cx="6783000" cy="469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rgbClr val="000000"/>
                </a:highlight>
                <a:latin typeface="Merriweather"/>
                <a:ea typeface="Merriweather"/>
                <a:cs typeface="Merriweather"/>
                <a:sym typeface="Merriweather"/>
              </a:rPr>
              <a:t>References</a:t>
            </a:r>
            <a:endParaRPr sz="3000">
              <a:solidFill>
                <a:schemeClr val="lt1"/>
              </a:solidFill>
              <a:highlight>
                <a:srgbClr val="000000"/>
              </a:highlight>
            </a:endParaRPr>
          </a:p>
        </p:txBody>
      </p:sp>
      <p:sp>
        <p:nvSpPr>
          <p:cNvPr id="392" name="Google Shape;392;p34"/>
          <p:cNvSpPr/>
          <p:nvPr/>
        </p:nvSpPr>
        <p:spPr>
          <a:xfrm>
            <a:off x="7760450" y="0"/>
            <a:ext cx="3846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4"/>
          <p:cNvSpPr/>
          <p:nvPr/>
        </p:nvSpPr>
        <p:spPr>
          <a:xfrm>
            <a:off x="8214375" y="0"/>
            <a:ext cx="1674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4"/>
          <p:cNvSpPr txBox="1"/>
          <p:nvPr/>
        </p:nvSpPr>
        <p:spPr>
          <a:xfrm>
            <a:off x="579900" y="1512800"/>
            <a:ext cx="7984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Questrial"/>
                <a:ea typeface="Questrial"/>
                <a:cs typeface="Questrial"/>
                <a:sym typeface="Questrial"/>
              </a:rPr>
              <a:t>• Krug, E., Powell, K., &amp; Dahlberg, L. (1998). Firearm-related deaths in the United States and 35 other high- and upper-middle-income countries. </a:t>
            </a:r>
            <a:r>
              <a:rPr i="1" lang="en" sz="1200">
                <a:latin typeface="Questrial"/>
                <a:ea typeface="Questrial"/>
                <a:cs typeface="Questrial"/>
                <a:sym typeface="Questrial"/>
              </a:rPr>
              <a:t>International Journal of Epidemiology,27</a:t>
            </a:r>
            <a:r>
              <a:rPr lang="en" sz="1200">
                <a:latin typeface="Questrial"/>
                <a:ea typeface="Questrial"/>
                <a:cs typeface="Questrial"/>
                <a:sym typeface="Questrial"/>
              </a:rPr>
              <a:t>(2), 214-221. doi:10.1093/ije/27.2.214</a:t>
            </a:r>
            <a:endParaRPr sz="12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Questrial"/>
                <a:ea typeface="Questrial"/>
                <a:cs typeface="Questrial"/>
                <a:sym typeface="Questrial"/>
              </a:rPr>
              <a:t>• Longley, R. (2018, August 4). See a Timeline of Gun Control in the United States. Retrieved September 19, 2018, from https://www.thoughtco.com/us-gun-control-timeline-3963620 </a:t>
            </a:r>
            <a:endParaRPr sz="12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Questrial"/>
                <a:ea typeface="Questrial"/>
                <a:cs typeface="Questrial"/>
                <a:sym typeface="Questrial"/>
              </a:rPr>
              <a:t>• Lopez, G. (2018, June 29). America’s unique gun violence problem, explained in 17 maps and charts. Retrieved September 19, 2018, from https://www.vox.com/policy-and-politics/2017/10/2/16399418/us-gun-violence-statistics-maps-charts</a:t>
            </a:r>
            <a:endParaRPr sz="12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Questrial"/>
                <a:ea typeface="Questrial"/>
                <a:cs typeface="Questrial"/>
                <a:sym typeface="Questrial"/>
              </a:rPr>
              <a:t>• National Center for Health Statistics. (2017, May 03). Retrieved April 26, 2018, from https://www.cdc.gov/nchs/fastats/injury.htm</a:t>
            </a:r>
            <a:endParaRPr sz="1200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5"/>
          <p:cNvSpPr/>
          <p:nvPr/>
        </p:nvSpPr>
        <p:spPr>
          <a:xfrm>
            <a:off x="0" y="0"/>
            <a:ext cx="68733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5"/>
          <p:cNvSpPr/>
          <p:nvPr/>
        </p:nvSpPr>
        <p:spPr>
          <a:xfrm>
            <a:off x="6942625" y="0"/>
            <a:ext cx="7485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5"/>
          <p:cNvSpPr txBox="1"/>
          <p:nvPr/>
        </p:nvSpPr>
        <p:spPr>
          <a:xfrm>
            <a:off x="34925" y="61775"/>
            <a:ext cx="6783000" cy="469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rgbClr val="000000"/>
                </a:highlight>
                <a:latin typeface="Merriweather"/>
                <a:ea typeface="Merriweather"/>
                <a:cs typeface="Merriweather"/>
                <a:sym typeface="Merriweather"/>
              </a:rPr>
              <a:t>References</a:t>
            </a:r>
            <a:endParaRPr sz="3000">
              <a:solidFill>
                <a:schemeClr val="lt1"/>
              </a:solidFill>
              <a:highlight>
                <a:srgbClr val="000000"/>
              </a:highlight>
            </a:endParaRPr>
          </a:p>
        </p:txBody>
      </p:sp>
      <p:sp>
        <p:nvSpPr>
          <p:cNvPr id="402" name="Google Shape;402;p35"/>
          <p:cNvSpPr/>
          <p:nvPr/>
        </p:nvSpPr>
        <p:spPr>
          <a:xfrm>
            <a:off x="7760450" y="0"/>
            <a:ext cx="3846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5"/>
          <p:cNvSpPr/>
          <p:nvPr/>
        </p:nvSpPr>
        <p:spPr>
          <a:xfrm>
            <a:off x="8214375" y="0"/>
            <a:ext cx="1674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5"/>
          <p:cNvSpPr txBox="1"/>
          <p:nvPr/>
        </p:nvSpPr>
        <p:spPr>
          <a:xfrm>
            <a:off x="579900" y="1512800"/>
            <a:ext cx="7984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14300" lvl="0" marL="2286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" sz="1200">
                <a:latin typeface="Questrial"/>
                <a:ea typeface="Questrial"/>
                <a:cs typeface="Questrial"/>
                <a:sym typeface="Questrial"/>
              </a:rPr>
              <a:t>National Center for Health Statistics. (2018, January 10). Retrieved April 26, 2018, from https://www.cdc.gov/nchs/pressroom/sosmap/firearm_mortality/firearm.htm</a:t>
            </a:r>
            <a:endParaRPr sz="1200">
              <a:latin typeface="Questrial"/>
              <a:ea typeface="Questrial"/>
              <a:cs typeface="Questrial"/>
              <a:sym typeface="Questrial"/>
            </a:endParaRPr>
          </a:p>
          <a:p>
            <a:pPr indent="-114300" lvl="0" marL="2286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" sz="1200">
                <a:latin typeface="Questrial"/>
                <a:ea typeface="Questrial"/>
                <a:cs typeface="Questrial"/>
                <a:sym typeface="Questrial"/>
              </a:rPr>
              <a:t>OECD Watch. (n.d.). Retrieved September 19, 2018, from https://www.oecdwatch.org/oecd-guidelines/oecd</a:t>
            </a:r>
            <a:endParaRPr sz="12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1143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estrial"/>
              <a:buChar char="•"/>
            </a:pPr>
            <a:r>
              <a:rPr lang="en" sz="1200">
                <a:latin typeface="Questrial"/>
                <a:ea typeface="Questrial"/>
                <a:cs typeface="Questrial"/>
                <a:sym typeface="Questrial"/>
              </a:rPr>
              <a:t>OJJDP. (n. d.). Section I: Gun Violence in the United States. Retrieved September 19, 2018, from https://www.ojjdp.gov/pubs/gun_violence/sect01.html  </a:t>
            </a:r>
            <a:endParaRPr sz="12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Questrial"/>
              <a:ea typeface="Questrial"/>
              <a:cs typeface="Questrial"/>
              <a:sym typeface="Questrial"/>
            </a:endParaRPr>
          </a:p>
          <a:p>
            <a:pPr indent="-1143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estrial"/>
              <a:buChar char="•"/>
            </a:pPr>
            <a:r>
              <a:rPr lang="en" sz="1200">
                <a:latin typeface="Questrial"/>
                <a:ea typeface="Questrial"/>
                <a:cs typeface="Questrial"/>
                <a:sym typeface="Questrial"/>
              </a:rPr>
              <a:t>Siegel, M., Ross, C. S., &amp; King, C. (2013). The Relationship Between Gun Ownership and </a:t>
            </a:r>
            <a:endParaRPr sz="12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Questrial"/>
                <a:ea typeface="Questrial"/>
                <a:cs typeface="Questrial"/>
                <a:sym typeface="Questrial"/>
              </a:rPr>
              <a:t>      Firearm Homicide Rates in the United States, 1981–2010. American Journal of Public Health, 103(11), 2098-2105.  </a:t>
            </a:r>
            <a:endParaRPr sz="12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Questrial"/>
                <a:ea typeface="Questrial"/>
                <a:cs typeface="Questrial"/>
                <a:sym typeface="Questrial"/>
              </a:rPr>
              <a:t>      doi:10.2105/ajph.2013.301409</a:t>
            </a:r>
            <a:endParaRPr sz="1200">
              <a:latin typeface="Questrial"/>
              <a:ea typeface="Questrial"/>
              <a:cs typeface="Questrial"/>
              <a:sym typeface="Questrial"/>
            </a:endParaRPr>
          </a:p>
          <a:p>
            <a:pPr indent="-114300" lvl="0" marL="2286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" sz="1200">
                <a:latin typeface="Questrial"/>
                <a:ea typeface="Questrial"/>
                <a:cs typeface="Questrial"/>
                <a:sym typeface="Questrial"/>
              </a:rPr>
              <a:t>Zhang, S. (2018, February 15). Why Can't the U.S. Treat Gun Violence as a Public-Health Problem? Retrieved April 26, 2018, from https://www.theatlantic.com/health/archive/2018/02/gun-violence-public-health/553430/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0800"/>
            <a:ext cx="6720899" cy="434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2597" y="2774700"/>
            <a:ext cx="2651400" cy="22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6681625" y="1445750"/>
            <a:ext cx="24624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◀</a:t>
            </a: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From CDC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0" y="0"/>
            <a:ext cx="68733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/>
          <p:nvPr/>
        </p:nvSpPr>
        <p:spPr>
          <a:xfrm>
            <a:off x="6942625" y="0"/>
            <a:ext cx="7485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 txBox="1"/>
          <p:nvPr/>
        </p:nvSpPr>
        <p:spPr>
          <a:xfrm>
            <a:off x="34925" y="61775"/>
            <a:ext cx="6783000" cy="469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rgbClr val="000000"/>
                </a:highlight>
                <a:latin typeface="Merriweather"/>
                <a:ea typeface="Merriweather"/>
                <a:cs typeface="Merriweather"/>
                <a:sym typeface="Merriweather"/>
              </a:rPr>
              <a:t>Gun Death Rates by State</a:t>
            </a:r>
            <a:endParaRPr sz="3000">
              <a:solidFill>
                <a:schemeClr val="lt1"/>
              </a:solidFill>
              <a:highlight>
                <a:srgbClr val="000000"/>
              </a:highlight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7760450" y="0"/>
            <a:ext cx="3846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/>
          <p:nvPr/>
        </p:nvSpPr>
        <p:spPr>
          <a:xfrm>
            <a:off x="8214375" y="0"/>
            <a:ext cx="1674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5"/>
          <p:cNvSpPr/>
          <p:nvPr/>
        </p:nvSpPr>
        <p:spPr>
          <a:xfrm>
            <a:off x="3890050" y="3508650"/>
            <a:ext cx="449400" cy="836700"/>
          </a:xfrm>
          <a:prstGeom prst="ellipse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94" name="Google Shape;94;p15"/>
          <p:cNvSpPr/>
          <p:nvPr/>
        </p:nvSpPr>
        <p:spPr>
          <a:xfrm>
            <a:off x="873100" y="3976475"/>
            <a:ext cx="924900" cy="717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5"/>
          <p:cNvSpPr/>
          <p:nvPr/>
        </p:nvSpPr>
        <p:spPr>
          <a:xfrm>
            <a:off x="4884175" y="2048750"/>
            <a:ext cx="899100" cy="596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5"/>
          <p:cNvSpPr txBox="1"/>
          <p:nvPr/>
        </p:nvSpPr>
        <p:spPr>
          <a:xfrm>
            <a:off x="2720125" y="4602150"/>
            <a:ext cx="31851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Questrial"/>
                <a:ea typeface="Questrial"/>
                <a:cs typeface="Questrial"/>
                <a:sym typeface="Questrial"/>
              </a:rPr>
              <a:t>https://www.cdc.gov/nchs/pressroom/sosmap/firearm_mortality/firearm.htm</a:t>
            </a:r>
            <a:endParaRPr sz="500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7745"/>
            <a:ext cx="6669325" cy="3653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9325" y="2678226"/>
            <a:ext cx="2474675" cy="231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/>
        </p:nvSpPr>
        <p:spPr>
          <a:xfrm>
            <a:off x="6736125" y="1337750"/>
            <a:ext cx="17946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◀</a:t>
            </a: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From NRA-ILA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04" name="Google Shape;104;p16"/>
          <p:cNvSpPr/>
          <p:nvPr/>
        </p:nvSpPr>
        <p:spPr>
          <a:xfrm>
            <a:off x="0" y="0"/>
            <a:ext cx="68733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6942625" y="0"/>
            <a:ext cx="7485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 txBox="1"/>
          <p:nvPr/>
        </p:nvSpPr>
        <p:spPr>
          <a:xfrm>
            <a:off x="34925" y="61775"/>
            <a:ext cx="6783000" cy="469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rgbClr val="000000"/>
                </a:highlight>
                <a:latin typeface="Merriweather"/>
                <a:ea typeface="Merriweather"/>
                <a:cs typeface="Merriweather"/>
                <a:sym typeface="Merriweather"/>
              </a:rPr>
              <a:t>Laws by State</a:t>
            </a:r>
            <a:endParaRPr sz="3000">
              <a:solidFill>
                <a:schemeClr val="lt1"/>
              </a:solidFill>
              <a:highlight>
                <a:srgbClr val="000000"/>
              </a:highlight>
            </a:endParaRPr>
          </a:p>
        </p:txBody>
      </p:sp>
      <p:sp>
        <p:nvSpPr>
          <p:cNvPr id="107" name="Google Shape;107;p16"/>
          <p:cNvSpPr/>
          <p:nvPr/>
        </p:nvSpPr>
        <p:spPr>
          <a:xfrm>
            <a:off x="7760450" y="0"/>
            <a:ext cx="3846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/>
          <p:nvPr/>
        </p:nvSpPr>
        <p:spPr>
          <a:xfrm>
            <a:off x="8214375" y="0"/>
            <a:ext cx="1674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"/>
          <p:cNvSpPr/>
          <p:nvPr/>
        </p:nvSpPr>
        <p:spPr>
          <a:xfrm>
            <a:off x="708850" y="3924600"/>
            <a:ext cx="976800" cy="864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6"/>
          <p:cNvSpPr/>
          <p:nvPr/>
        </p:nvSpPr>
        <p:spPr>
          <a:xfrm>
            <a:off x="4884150" y="1995100"/>
            <a:ext cx="855900" cy="6327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6"/>
          <p:cNvSpPr/>
          <p:nvPr/>
        </p:nvSpPr>
        <p:spPr>
          <a:xfrm>
            <a:off x="3751750" y="3518325"/>
            <a:ext cx="458100" cy="812700"/>
          </a:xfrm>
          <a:prstGeom prst="ellipse">
            <a:avLst/>
          </a:prstGeom>
          <a:noFill/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2698675" y="4788900"/>
            <a:ext cx="11676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Questrial"/>
                <a:ea typeface="Questrial"/>
                <a:cs typeface="Questrial"/>
                <a:sym typeface="Questrial"/>
              </a:rPr>
              <a:t>https://www.nraila.org/gun-laws/</a:t>
            </a:r>
            <a:endParaRPr sz="500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/>
        </p:nvSpPr>
        <p:spPr>
          <a:xfrm>
            <a:off x="4114800" y="1512350"/>
            <a:ext cx="4638000" cy="26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• Find best model to recommend firearm laws that impact gun violence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• 1996: CDC banned from advocating for gun control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0" y="0"/>
            <a:ext cx="68733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/>
          <p:nvPr/>
        </p:nvSpPr>
        <p:spPr>
          <a:xfrm>
            <a:off x="6942625" y="0"/>
            <a:ext cx="7485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 txBox="1"/>
          <p:nvPr/>
        </p:nvSpPr>
        <p:spPr>
          <a:xfrm>
            <a:off x="34925" y="61775"/>
            <a:ext cx="6783000" cy="469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rgbClr val="000000"/>
                </a:highlight>
                <a:latin typeface="Merriweather"/>
                <a:ea typeface="Merriweather"/>
                <a:cs typeface="Merriweather"/>
                <a:sym typeface="Merriweather"/>
              </a:rPr>
              <a:t>Purpose</a:t>
            </a:r>
            <a:endParaRPr sz="3000">
              <a:solidFill>
                <a:schemeClr val="lt1"/>
              </a:solidFill>
              <a:highlight>
                <a:srgbClr val="000000"/>
              </a:highlight>
            </a:endParaRPr>
          </a:p>
        </p:txBody>
      </p:sp>
      <p:sp>
        <p:nvSpPr>
          <p:cNvPr id="121" name="Google Shape;121;p17"/>
          <p:cNvSpPr/>
          <p:nvPr/>
        </p:nvSpPr>
        <p:spPr>
          <a:xfrm>
            <a:off x="7760450" y="0"/>
            <a:ext cx="3846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7"/>
          <p:cNvSpPr/>
          <p:nvPr/>
        </p:nvSpPr>
        <p:spPr>
          <a:xfrm>
            <a:off x="8214375" y="0"/>
            <a:ext cx="1674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gun violence" id="123" name="Google Shape;12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1407700"/>
            <a:ext cx="3622975" cy="28601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 txBox="1"/>
          <p:nvPr/>
        </p:nvSpPr>
        <p:spPr>
          <a:xfrm>
            <a:off x="-55525" y="4197850"/>
            <a:ext cx="24573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Questrial"/>
                <a:ea typeface="Questrial"/>
                <a:cs typeface="Questrial"/>
                <a:sym typeface="Questrial"/>
              </a:rPr>
              <a:t>https://www.thetrace.org/rounds/gun-deaths-increase-2017/</a:t>
            </a:r>
            <a:endParaRPr sz="500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/>
          <p:nvPr/>
        </p:nvSpPr>
        <p:spPr>
          <a:xfrm>
            <a:off x="0" y="0"/>
            <a:ext cx="68733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8"/>
          <p:cNvSpPr/>
          <p:nvPr/>
        </p:nvSpPr>
        <p:spPr>
          <a:xfrm>
            <a:off x="6942625" y="0"/>
            <a:ext cx="7485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8"/>
          <p:cNvSpPr txBox="1"/>
          <p:nvPr/>
        </p:nvSpPr>
        <p:spPr>
          <a:xfrm>
            <a:off x="34925" y="61775"/>
            <a:ext cx="6783000" cy="469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rgbClr val="000000"/>
                </a:highlight>
                <a:latin typeface="Merriweather"/>
                <a:ea typeface="Merriweather"/>
                <a:cs typeface="Merriweather"/>
                <a:sym typeface="Merriweather"/>
              </a:rPr>
              <a:t>What is Machine Learning?</a:t>
            </a:r>
            <a:endParaRPr sz="3000">
              <a:solidFill>
                <a:schemeClr val="lt1"/>
              </a:solidFill>
              <a:highlight>
                <a:srgbClr val="000000"/>
              </a:highlight>
            </a:endParaRPr>
          </a:p>
        </p:txBody>
      </p:sp>
      <p:sp>
        <p:nvSpPr>
          <p:cNvPr id="132" name="Google Shape;132;p18"/>
          <p:cNvSpPr/>
          <p:nvPr/>
        </p:nvSpPr>
        <p:spPr>
          <a:xfrm>
            <a:off x="7760450" y="0"/>
            <a:ext cx="3846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8"/>
          <p:cNvSpPr/>
          <p:nvPr/>
        </p:nvSpPr>
        <p:spPr>
          <a:xfrm>
            <a:off x="8214375" y="0"/>
            <a:ext cx="1674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8"/>
          <p:cNvSpPr txBox="1"/>
          <p:nvPr/>
        </p:nvSpPr>
        <p:spPr>
          <a:xfrm>
            <a:off x="6042550" y="1751800"/>
            <a:ext cx="3154800" cy="19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•</a:t>
            </a:r>
            <a:r>
              <a:rPr b="1" lang="en" sz="1800"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Wide variety of focuses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•</a:t>
            </a:r>
            <a:r>
              <a:rPr b="1" lang="en" sz="1800"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ML on </a:t>
            </a: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social statistics is relatively unexplored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descr="Related image" id="135" name="Google Shape;1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1550" y="1481288"/>
            <a:ext cx="2180900" cy="21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/>
          <p:cNvSpPr txBox="1"/>
          <p:nvPr/>
        </p:nvSpPr>
        <p:spPr>
          <a:xfrm>
            <a:off x="3072000" y="3662200"/>
            <a:ext cx="30000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Questrial"/>
                <a:ea typeface="Questrial"/>
                <a:cs typeface="Questrial"/>
                <a:sym typeface="Questrial"/>
              </a:rPr>
              <a:t>http://www.stickpng.com/img/people/men/man-thinking-blue-shirt</a:t>
            </a:r>
            <a:endParaRPr sz="500"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137" name="Google Shape;137;p18"/>
          <p:cNvGrpSpPr/>
          <p:nvPr/>
        </p:nvGrpSpPr>
        <p:grpSpPr>
          <a:xfrm>
            <a:off x="62850" y="1782126"/>
            <a:ext cx="3803700" cy="2133274"/>
            <a:chOff x="34925" y="1803076"/>
            <a:chExt cx="3803700" cy="2133274"/>
          </a:xfrm>
        </p:grpSpPr>
        <p:pic>
          <p:nvPicPr>
            <p:cNvPr descr="Image result for computer" id="138" name="Google Shape;138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9450" y="1803076"/>
              <a:ext cx="2714675" cy="1961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Google Shape;139;p18"/>
            <p:cNvSpPr txBox="1"/>
            <p:nvPr/>
          </p:nvSpPr>
          <p:spPr>
            <a:xfrm>
              <a:off x="34925" y="3686150"/>
              <a:ext cx="3803700" cy="2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latin typeface="Questrial"/>
                  <a:ea typeface="Questrial"/>
                  <a:cs typeface="Questrial"/>
                  <a:sym typeface="Questrial"/>
                </a:rPr>
                <a:t>https://commons.wikimedia.org/wiki/File:Desktop_computer_clipart_-_Yellow_theme.svg</a:t>
              </a:r>
              <a:endParaRPr sz="500"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pic>
        <p:nvPicPr>
          <p:cNvPr descr="Related image" id="140" name="Google Shape;14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6732">
            <a:off x="543150" y="1962350"/>
            <a:ext cx="699125" cy="69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/>
          <p:nvPr/>
        </p:nvSpPr>
        <p:spPr>
          <a:xfrm>
            <a:off x="1461000" y="115988"/>
            <a:ext cx="6144900" cy="10611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Picture: Determine Regression Model Best for Predicting Which Changes in Gun Legislation Have the Best Effect on Rates of Gun Violence</a:t>
            </a:r>
            <a:endParaRPr/>
          </a:p>
        </p:txBody>
      </p:sp>
      <p:sp>
        <p:nvSpPr>
          <p:cNvPr id="146" name="Google Shape;146;p19"/>
          <p:cNvSpPr/>
          <p:nvPr/>
        </p:nvSpPr>
        <p:spPr>
          <a:xfrm>
            <a:off x="19400" y="1319088"/>
            <a:ext cx="1566300" cy="5478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 Data</a:t>
            </a:r>
            <a:endParaRPr/>
          </a:p>
        </p:txBody>
      </p:sp>
      <p:sp>
        <p:nvSpPr>
          <p:cNvPr id="147" name="Google Shape;147;p19"/>
          <p:cNvSpPr/>
          <p:nvPr/>
        </p:nvSpPr>
        <p:spPr>
          <a:xfrm>
            <a:off x="2352763" y="1291638"/>
            <a:ext cx="1211400" cy="6027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Format and Visualize Data</a:t>
            </a:r>
            <a:endParaRPr/>
          </a:p>
        </p:txBody>
      </p:sp>
      <p:sp>
        <p:nvSpPr>
          <p:cNvPr id="148" name="Google Shape;148;p19"/>
          <p:cNvSpPr/>
          <p:nvPr/>
        </p:nvSpPr>
        <p:spPr>
          <a:xfrm>
            <a:off x="4142950" y="1319088"/>
            <a:ext cx="820800" cy="5478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models</a:t>
            </a:r>
            <a:endParaRPr/>
          </a:p>
        </p:txBody>
      </p:sp>
      <p:sp>
        <p:nvSpPr>
          <p:cNvPr id="149" name="Google Shape;149;p19"/>
          <p:cNvSpPr/>
          <p:nvPr/>
        </p:nvSpPr>
        <p:spPr>
          <a:xfrm>
            <a:off x="23200" y="2297525"/>
            <a:ext cx="1566300" cy="1265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with 26 years of states, gun laws, controls and rates of firearm deaths</a:t>
            </a:r>
            <a:endParaRPr/>
          </a:p>
        </p:txBody>
      </p:sp>
      <p:sp>
        <p:nvSpPr>
          <p:cNvPr id="150" name="Google Shape;150;p19"/>
          <p:cNvSpPr/>
          <p:nvPr/>
        </p:nvSpPr>
        <p:spPr>
          <a:xfrm>
            <a:off x="1764400" y="2297538"/>
            <a:ext cx="1249500" cy="10611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 preliminary patterns, validity of data</a:t>
            </a:r>
            <a:endParaRPr/>
          </a:p>
        </p:txBody>
      </p:sp>
      <p:sp>
        <p:nvSpPr>
          <p:cNvPr id="151" name="Google Shape;151;p19"/>
          <p:cNvSpPr/>
          <p:nvPr/>
        </p:nvSpPr>
        <p:spPr>
          <a:xfrm>
            <a:off x="1764363" y="4093313"/>
            <a:ext cx="1249500" cy="602700"/>
          </a:xfrm>
          <a:prstGeom prst="roundRect">
            <a:avLst>
              <a:gd fmla="val 16667" name="adj"/>
            </a:avLst>
          </a:prstGeom>
          <a:solidFill>
            <a:srgbClr val="76A5A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basic models in WEKA</a:t>
            </a:r>
            <a:endParaRPr/>
          </a:p>
        </p:txBody>
      </p:sp>
      <p:sp>
        <p:nvSpPr>
          <p:cNvPr id="152" name="Google Shape;152;p19"/>
          <p:cNvSpPr/>
          <p:nvPr/>
        </p:nvSpPr>
        <p:spPr>
          <a:xfrm>
            <a:off x="3199063" y="3902650"/>
            <a:ext cx="1401900" cy="984000"/>
          </a:xfrm>
          <a:prstGeom prst="roundRect">
            <a:avLst>
              <a:gd fmla="val 16667" name="adj"/>
            </a:avLst>
          </a:prstGeom>
          <a:solidFill>
            <a:srgbClr val="76A5A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model architectures for least error</a:t>
            </a:r>
            <a:endParaRPr/>
          </a:p>
        </p:txBody>
      </p:sp>
      <p:sp>
        <p:nvSpPr>
          <p:cNvPr id="153" name="Google Shape;153;p19"/>
          <p:cNvSpPr/>
          <p:nvPr/>
        </p:nvSpPr>
        <p:spPr>
          <a:xfrm>
            <a:off x="4431350" y="2386388"/>
            <a:ext cx="1249500" cy="602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 into training and test data</a:t>
            </a:r>
            <a:endParaRPr/>
          </a:p>
        </p:txBody>
      </p:sp>
      <p:sp>
        <p:nvSpPr>
          <p:cNvPr id="154" name="Google Shape;154;p19"/>
          <p:cNvSpPr/>
          <p:nvPr/>
        </p:nvSpPr>
        <p:spPr>
          <a:xfrm>
            <a:off x="6121350" y="1311963"/>
            <a:ext cx="1045800" cy="6027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best model</a:t>
            </a:r>
            <a:endParaRPr/>
          </a:p>
        </p:txBody>
      </p:sp>
      <p:cxnSp>
        <p:nvCxnSpPr>
          <p:cNvPr id="155" name="Google Shape;155;p19"/>
          <p:cNvCxnSpPr>
            <a:stCxn id="148" idx="3"/>
            <a:endCxn id="154" idx="1"/>
          </p:cNvCxnSpPr>
          <p:nvPr/>
        </p:nvCxnSpPr>
        <p:spPr>
          <a:xfrm>
            <a:off x="4963750" y="1592988"/>
            <a:ext cx="1157700" cy="20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" name="Google Shape;156;p19"/>
          <p:cNvCxnSpPr>
            <a:stCxn id="146" idx="2"/>
            <a:endCxn id="149" idx="0"/>
          </p:cNvCxnSpPr>
          <p:nvPr/>
        </p:nvCxnSpPr>
        <p:spPr>
          <a:xfrm>
            <a:off x="802550" y="1866888"/>
            <a:ext cx="3900" cy="43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" name="Google Shape;157;p19"/>
          <p:cNvCxnSpPr>
            <a:stCxn id="149" idx="2"/>
            <a:endCxn id="158" idx="0"/>
          </p:cNvCxnSpPr>
          <p:nvPr/>
        </p:nvCxnSpPr>
        <p:spPr>
          <a:xfrm>
            <a:off x="806350" y="3563225"/>
            <a:ext cx="0" cy="198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9" name="Google Shape;159;p19"/>
          <p:cNvCxnSpPr>
            <a:stCxn id="147" idx="2"/>
            <a:endCxn id="150" idx="0"/>
          </p:cNvCxnSpPr>
          <p:nvPr/>
        </p:nvCxnSpPr>
        <p:spPr>
          <a:xfrm flipH="1">
            <a:off x="2389063" y="1894338"/>
            <a:ext cx="569400" cy="403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" name="Google Shape;160;p19"/>
          <p:cNvCxnSpPr>
            <a:stCxn id="150" idx="2"/>
            <a:endCxn id="151" idx="0"/>
          </p:cNvCxnSpPr>
          <p:nvPr/>
        </p:nvCxnSpPr>
        <p:spPr>
          <a:xfrm>
            <a:off x="2389150" y="3358638"/>
            <a:ext cx="0" cy="734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" name="Google Shape;161;p19"/>
          <p:cNvCxnSpPr>
            <a:stCxn id="148" idx="2"/>
            <a:endCxn id="153" idx="0"/>
          </p:cNvCxnSpPr>
          <p:nvPr/>
        </p:nvCxnSpPr>
        <p:spPr>
          <a:xfrm>
            <a:off x="4553350" y="1866888"/>
            <a:ext cx="502800" cy="519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" name="Google Shape;162;p19"/>
          <p:cNvCxnSpPr>
            <a:stCxn id="153" idx="2"/>
            <a:endCxn id="152" idx="0"/>
          </p:cNvCxnSpPr>
          <p:nvPr/>
        </p:nvCxnSpPr>
        <p:spPr>
          <a:xfrm flipH="1">
            <a:off x="3899900" y="2989088"/>
            <a:ext cx="1156200" cy="913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8" name="Google Shape;158;p19"/>
          <p:cNvSpPr/>
          <p:nvPr/>
        </p:nvSpPr>
        <p:spPr>
          <a:xfrm>
            <a:off x="254350" y="3761813"/>
            <a:ext cx="1104000" cy="1265700"/>
          </a:xfrm>
          <a:prstGeom prst="roundRect">
            <a:avLst>
              <a:gd fmla="val 16667" name="adj"/>
            </a:avLst>
          </a:prstGeom>
          <a:solidFill>
            <a:srgbClr val="76A5A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Firearm codebook taken from an outside source</a:t>
            </a:r>
            <a:endParaRPr/>
          </a:p>
        </p:txBody>
      </p:sp>
      <p:sp>
        <p:nvSpPr>
          <p:cNvPr id="163" name="Google Shape;163;p19"/>
          <p:cNvSpPr/>
          <p:nvPr/>
        </p:nvSpPr>
        <p:spPr>
          <a:xfrm>
            <a:off x="3097863" y="2443838"/>
            <a:ext cx="1249500" cy="4878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 data</a:t>
            </a:r>
            <a:endParaRPr/>
          </a:p>
        </p:txBody>
      </p:sp>
      <p:cxnSp>
        <p:nvCxnSpPr>
          <p:cNvPr id="164" name="Google Shape;164;p19"/>
          <p:cNvCxnSpPr>
            <a:stCxn id="146" idx="3"/>
            <a:endCxn id="147" idx="1"/>
          </p:cNvCxnSpPr>
          <p:nvPr/>
        </p:nvCxnSpPr>
        <p:spPr>
          <a:xfrm>
            <a:off x="1585700" y="1592988"/>
            <a:ext cx="767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" name="Google Shape;165;p19"/>
          <p:cNvCxnSpPr>
            <a:stCxn id="147" idx="2"/>
            <a:endCxn id="163" idx="0"/>
          </p:cNvCxnSpPr>
          <p:nvPr/>
        </p:nvCxnSpPr>
        <p:spPr>
          <a:xfrm>
            <a:off x="2958463" y="1894338"/>
            <a:ext cx="764100" cy="549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" name="Google Shape;166;p19"/>
          <p:cNvSpPr/>
          <p:nvPr/>
        </p:nvSpPr>
        <p:spPr>
          <a:xfrm>
            <a:off x="7517788" y="1346538"/>
            <a:ext cx="1104000" cy="5478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Stringency Algorithm</a:t>
            </a:r>
            <a:endParaRPr/>
          </a:p>
        </p:txBody>
      </p:sp>
      <p:sp>
        <p:nvSpPr>
          <p:cNvPr id="167" name="Google Shape;167;p19"/>
          <p:cNvSpPr/>
          <p:nvPr/>
        </p:nvSpPr>
        <p:spPr>
          <a:xfrm>
            <a:off x="6232038" y="3864113"/>
            <a:ext cx="1306200" cy="1061100"/>
          </a:xfrm>
          <a:prstGeom prst="roundRect">
            <a:avLst>
              <a:gd fmla="val 16667" name="adj"/>
            </a:avLst>
          </a:prstGeom>
          <a:solidFill>
            <a:srgbClr val="76A5A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Outputs a numerical value for category of laws</a:t>
            </a:r>
            <a:endParaRPr/>
          </a:p>
        </p:txBody>
      </p:sp>
      <p:sp>
        <p:nvSpPr>
          <p:cNvPr id="168" name="Google Shape;168;p19"/>
          <p:cNvSpPr/>
          <p:nvPr/>
        </p:nvSpPr>
        <p:spPr>
          <a:xfrm>
            <a:off x="5819700" y="2252138"/>
            <a:ext cx="1566300" cy="8712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algorithm tailored to each category</a:t>
            </a:r>
            <a:endParaRPr/>
          </a:p>
        </p:txBody>
      </p:sp>
      <p:cxnSp>
        <p:nvCxnSpPr>
          <p:cNvPr id="169" name="Google Shape;169;p19"/>
          <p:cNvCxnSpPr>
            <a:stCxn id="154" idx="3"/>
            <a:endCxn id="166" idx="1"/>
          </p:cNvCxnSpPr>
          <p:nvPr/>
        </p:nvCxnSpPr>
        <p:spPr>
          <a:xfrm>
            <a:off x="7167150" y="1613313"/>
            <a:ext cx="350700" cy="7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" name="Google Shape;170;p19"/>
          <p:cNvCxnSpPr>
            <a:stCxn id="166" idx="2"/>
            <a:endCxn id="168" idx="0"/>
          </p:cNvCxnSpPr>
          <p:nvPr/>
        </p:nvCxnSpPr>
        <p:spPr>
          <a:xfrm flipH="1">
            <a:off x="6602788" y="1894338"/>
            <a:ext cx="1467000" cy="357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" name="Google Shape;171;p19"/>
          <p:cNvSpPr/>
          <p:nvPr/>
        </p:nvSpPr>
        <p:spPr>
          <a:xfrm>
            <a:off x="4729675" y="4027313"/>
            <a:ext cx="1401900" cy="734700"/>
          </a:xfrm>
          <a:prstGeom prst="roundRect">
            <a:avLst>
              <a:gd fmla="val 16667" name="adj"/>
            </a:avLst>
          </a:prstGeom>
          <a:solidFill>
            <a:srgbClr val="76A5A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Inputs: Law characteristics</a:t>
            </a:r>
            <a:endParaRPr/>
          </a:p>
        </p:txBody>
      </p:sp>
      <p:cxnSp>
        <p:nvCxnSpPr>
          <p:cNvPr id="172" name="Google Shape;172;p19"/>
          <p:cNvCxnSpPr>
            <a:stCxn id="168" idx="2"/>
            <a:endCxn id="171" idx="0"/>
          </p:cNvCxnSpPr>
          <p:nvPr/>
        </p:nvCxnSpPr>
        <p:spPr>
          <a:xfrm flipH="1">
            <a:off x="5430750" y="3123338"/>
            <a:ext cx="1172100" cy="903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" name="Google Shape;173;p19"/>
          <p:cNvCxnSpPr>
            <a:stCxn id="166" idx="2"/>
            <a:endCxn id="174" idx="0"/>
          </p:cNvCxnSpPr>
          <p:nvPr/>
        </p:nvCxnSpPr>
        <p:spPr>
          <a:xfrm>
            <a:off x="8069788" y="1894338"/>
            <a:ext cx="300000" cy="300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" name="Google Shape;174;p19"/>
          <p:cNvSpPr/>
          <p:nvPr/>
        </p:nvSpPr>
        <p:spPr>
          <a:xfrm>
            <a:off x="7650700" y="2195238"/>
            <a:ext cx="1437900" cy="1265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Retrain models on stringency scores instead of just law analysis</a:t>
            </a:r>
            <a:endParaRPr/>
          </a:p>
        </p:txBody>
      </p:sp>
      <p:cxnSp>
        <p:nvCxnSpPr>
          <p:cNvPr id="175" name="Google Shape;175;p19"/>
          <p:cNvCxnSpPr>
            <a:stCxn id="174" idx="2"/>
            <a:endCxn id="176" idx="0"/>
          </p:cNvCxnSpPr>
          <p:nvPr/>
        </p:nvCxnSpPr>
        <p:spPr>
          <a:xfrm>
            <a:off x="8369650" y="3460938"/>
            <a:ext cx="12000" cy="498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" name="Google Shape;176;p19"/>
          <p:cNvSpPr/>
          <p:nvPr/>
        </p:nvSpPr>
        <p:spPr>
          <a:xfrm>
            <a:off x="7638700" y="3959063"/>
            <a:ext cx="1485900" cy="871200"/>
          </a:xfrm>
          <a:prstGeom prst="roundRect">
            <a:avLst>
              <a:gd fmla="val 16667" name="adj"/>
            </a:avLst>
          </a:prstGeom>
          <a:solidFill>
            <a:srgbClr val="76A5A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 performance of models</a:t>
            </a:r>
            <a:endParaRPr/>
          </a:p>
        </p:txBody>
      </p:sp>
      <p:cxnSp>
        <p:nvCxnSpPr>
          <p:cNvPr id="177" name="Google Shape;177;p19"/>
          <p:cNvCxnSpPr>
            <a:stCxn id="147" idx="3"/>
            <a:endCxn id="148" idx="1"/>
          </p:cNvCxnSpPr>
          <p:nvPr/>
        </p:nvCxnSpPr>
        <p:spPr>
          <a:xfrm>
            <a:off x="3564163" y="1592988"/>
            <a:ext cx="578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" name="Google Shape;178;p19"/>
          <p:cNvCxnSpPr>
            <a:stCxn id="168" idx="2"/>
            <a:endCxn id="167" idx="0"/>
          </p:cNvCxnSpPr>
          <p:nvPr/>
        </p:nvCxnSpPr>
        <p:spPr>
          <a:xfrm>
            <a:off x="6602850" y="3123338"/>
            <a:ext cx="282300" cy="74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/>
          <p:nvPr/>
        </p:nvSpPr>
        <p:spPr>
          <a:xfrm>
            <a:off x="0" y="0"/>
            <a:ext cx="68733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0"/>
          <p:cNvSpPr/>
          <p:nvPr/>
        </p:nvSpPr>
        <p:spPr>
          <a:xfrm>
            <a:off x="6942625" y="0"/>
            <a:ext cx="7485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0"/>
          <p:cNvSpPr txBox="1"/>
          <p:nvPr/>
        </p:nvSpPr>
        <p:spPr>
          <a:xfrm>
            <a:off x="34925" y="61775"/>
            <a:ext cx="6783000" cy="469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rgbClr val="000000"/>
                </a:highlight>
                <a:latin typeface="Merriweather"/>
                <a:ea typeface="Merriweather"/>
                <a:cs typeface="Merriweather"/>
                <a:sym typeface="Merriweather"/>
              </a:rPr>
              <a:t>Categories of Data</a:t>
            </a:r>
            <a:endParaRPr sz="3000">
              <a:solidFill>
                <a:schemeClr val="lt1"/>
              </a:solidFill>
              <a:highlight>
                <a:srgbClr val="000000"/>
              </a:highlight>
            </a:endParaRPr>
          </a:p>
        </p:txBody>
      </p:sp>
      <p:sp>
        <p:nvSpPr>
          <p:cNvPr id="186" name="Google Shape;186;p20"/>
          <p:cNvSpPr/>
          <p:nvPr/>
        </p:nvSpPr>
        <p:spPr>
          <a:xfrm>
            <a:off x="7760450" y="0"/>
            <a:ext cx="3846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0"/>
          <p:cNvSpPr/>
          <p:nvPr/>
        </p:nvSpPr>
        <p:spPr>
          <a:xfrm>
            <a:off x="8214375" y="0"/>
            <a:ext cx="1674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75" y="3133775"/>
            <a:ext cx="3813746" cy="1906873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0"/>
          <p:cNvSpPr txBox="1"/>
          <p:nvPr/>
        </p:nvSpPr>
        <p:spPr>
          <a:xfrm>
            <a:off x="6769850" y="1065750"/>
            <a:ext cx="2213100" cy="15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Char char="●"/>
            </a:pP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Dealer regulations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Char char="●"/>
            </a:pP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Background checks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Char char="●"/>
            </a:pP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Concealed carry permitting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90" name="Google Shape;190;p20"/>
          <p:cNvSpPr txBox="1"/>
          <p:nvPr/>
        </p:nvSpPr>
        <p:spPr>
          <a:xfrm>
            <a:off x="76575" y="2931650"/>
            <a:ext cx="2221200" cy="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Questrial"/>
                <a:ea typeface="Questrial"/>
                <a:cs typeface="Questrial"/>
                <a:sym typeface="Questrial"/>
              </a:rPr>
              <a:t>http://www.hallowellco.com/ffl.htm</a:t>
            </a:r>
            <a:endParaRPr sz="5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91" name="Google Shape;191;p20"/>
          <p:cNvSpPr txBox="1"/>
          <p:nvPr/>
        </p:nvSpPr>
        <p:spPr>
          <a:xfrm>
            <a:off x="76575" y="4936625"/>
            <a:ext cx="2457300" cy="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Questrial"/>
                <a:ea typeface="Questrial"/>
                <a:cs typeface="Questrial"/>
                <a:sym typeface="Questrial"/>
              </a:rPr>
              <a:t>https://megagrouponline.com/rolling-background-checks-are-on-the-rise/</a:t>
            </a:r>
            <a:endParaRPr sz="500"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92" name="Google Shape;19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2121" y="1060763"/>
            <a:ext cx="2708808" cy="180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875" y="906275"/>
            <a:ext cx="3253847" cy="211202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0"/>
          <p:cNvSpPr txBox="1"/>
          <p:nvPr/>
        </p:nvSpPr>
        <p:spPr>
          <a:xfrm rot="1521464">
            <a:off x="125276" y="1654181"/>
            <a:ext cx="3253799" cy="7011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660000"/>
                </a:solidFill>
                <a:latin typeface="Questrial"/>
                <a:ea typeface="Questrial"/>
                <a:cs typeface="Questrial"/>
                <a:sym typeface="Questrial"/>
              </a:rPr>
              <a:t>DEALER LICENSE</a:t>
            </a:r>
            <a:endParaRPr b="1" sz="3000">
              <a:solidFill>
                <a:srgbClr val="66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95" name="Google Shape;195;p20"/>
          <p:cNvSpPr txBox="1"/>
          <p:nvPr/>
        </p:nvSpPr>
        <p:spPr>
          <a:xfrm>
            <a:off x="3556600" y="2759825"/>
            <a:ext cx="2540400" cy="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Questrial"/>
                <a:ea typeface="Questrial"/>
                <a:cs typeface="Questrial"/>
                <a:sym typeface="Questrial"/>
              </a:rPr>
              <a:t>https://www.ceasefirepa.org/ceasefirepa-news/concealed-carry-passes-out-of-committee/</a:t>
            </a:r>
            <a:endParaRPr sz="500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0" y="0"/>
            <a:ext cx="68733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1"/>
          <p:cNvSpPr/>
          <p:nvPr/>
        </p:nvSpPr>
        <p:spPr>
          <a:xfrm>
            <a:off x="6942625" y="0"/>
            <a:ext cx="7485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1"/>
          <p:cNvSpPr txBox="1"/>
          <p:nvPr/>
        </p:nvSpPr>
        <p:spPr>
          <a:xfrm>
            <a:off x="34925" y="61775"/>
            <a:ext cx="6783000" cy="469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rgbClr val="000000"/>
                </a:highlight>
                <a:latin typeface="Merriweather"/>
                <a:ea typeface="Merriweather"/>
                <a:cs typeface="Merriweather"/>
                <a:sym typeface="Merriweather"/>
              </a:rPr>
              <a:t>Controls</a:t>
            </a:r>
            <a:endParaRPr sz="3000">
              <a:solidFill>
                <a:schemeClr val="lt1"/>
              </a:solidFill>
              <a:highlight>
                <a:srgbClr val="000000"/>
              </a:highlight>
            </a:endParaRPr>
          </a:p>
        </p:txBody>
      </p:sp>
      <p:sp>
        <p:nvSpPr>
          <p:cNvPr id="203" name="Google Shape;203;p21"/>
          <p:cNvSpPr/>
          <p:nvPr/>
        </p:nvSpPr>
        <p:spPr>
          <a:xfrm>
            <a:off x="7760450" y="0"/>
            <a:ext cx="3846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1"/>
          <p:cNvSpPr/>
          <p:nvPr/>
        </p:nvSpPr>
        <p:spPr>
          <a:xfrm>
            <a:off x="8214375" y="0"/>
            <a:ext cx="167400" cy="79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000" y="3244300"/>
            <a:ext cx="2597317" cy="174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1"/>
          <p:cNvSpPr txBox="1"/>
          <p:nvPr/>
        </p:nvSpPr>
        <p:spPr>
          <a:xfrm>
            <a:off x="6416955" y="1082675"/>
            <a:ext cx="2362200" cy="17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Char char="●"/>
            </a:pP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Median income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Char char="●"/>
            </a:pP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Violent crime rate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Char char="●"/>
            </a:pP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Population density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Char char="●"/>
            </a:pP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Race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207" name="Google Shape;20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613" y="816225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1"/>
          <p:cNvSpPr txBox="1"/>
          <p:nvPr/>
        </p:nvSpPr>
        <p:spPr>
          <a:xfrm>
            <a:off x="194351" y="2862275"/>
            <a:ext cx="22050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Questrial"/>
                <a:ea typeface="Questrial"/>
                <a:cs typeface="Questrial"/>
                <a:sym typeface="Questrial"/>
              </a:rPr>
              <a:t>http://clipart-library.com/images-of-money-symbols.html</a:t>
            </a:r>
            <a:endParaRPr sz="5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09" name="Google Shape;209;p21"/>
          <p:cNvSpPr txBox="1"/>
          <p:nvPr/>
        </p:nvSpPr>
        <p:spPr>
          <a:xfrm>
            <a:off x="467000" y="4857200"/>
            <a:ext cx="2436300" cy="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Questrial"/>
                <a:ea typeface="Questrial"/>
                <a:cs typeface="Questrial"/>
                <a:sym typeface="Questrial"/>
              </a:rPr>
              <a:t>http://mentalfloss.com/article/52447/how-get-out-handcuffs</a:t>
            </a:r>
            <a:endParaRPr sz="5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10" name="Google Shape;210;p21"/>
          <p:cNvSpPr txBox="1"/>
          <p:nvPr/>
        </p:nvSpPr>
        <p:spPr>
          <a:xfrm>
            <a:off x="2489263" y="2709250"/>
            <a:ext cx="2949600" cy="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Questrial"/>
                <a:ea typeface="Questrial"/>
                <a:cs typeface="Questrial"/>
                <a:sym typeface="Questrial"/>
              </a:rPr>
              <a:t>https://www.vox.com/the-goods/2018/10/26/18025000/walkable-city-walk-score-economy</a:t>
            </a:r>
            <a:endParaRPr sz="500"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211" name="Google Shape;21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2151" y="943200"/>
            <a:ext cx="2763825" cy="184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1"/>
          <p:cNvPicPr preferRelativeResize="0"/>
          <p:nvPr/>
        </p:nvPicPr>
        <p:blipFill rotWithShape="1">
          <a:blip r:embed="rId6">
            <a:alphaModFix/>
          </a:blip>
          <a:srcRect b="30331" l="1009" r="0" t="30511"/>
          <a:stretch/>
        </p:blipFill>
        <p:spPr>
          <a:xfrm>
            <a:off x="3220750" y="3367100"/>
            <a:ext cx="4764551" cy="1499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1"/>
          <p:cNvSpPr txBox="1"/>
          <p:nvPr/>
        </p:nvSpPr>
        <p:spPr>
          <a:xfrm>
            <a:off x="3151325" y="4789925"/>
            <a:ext cx="4497900" cy="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Questrial"/>
                <a:ea typeface="Questrial"/>
                <a:cs typeface="Questrial"/>
                <a:sym typeface="Questrial"/>
              </a:rPr>
              <a:t>https://study.com/academy/lesson/race-and-ethnicity-definitions-social-minority-vs-social-majority.html</a:t>
            </a:r>
            <a:endParaRPr sz="500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